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26"/>
    <p:sldId id="273" r:id="rId27"/>
    <p:sldId id="274" r:id="rId28"/>
  </p:sldIdLst>
  <p:sldSz cx="14630400" cy="8229600"/>
  <p:notesSz cx="8229600" cy="14630400"/>
  <p:embeddedFontLst>
    <p:embeddedFont>
      <p:font typeface="Asar" panose="020B0604020202020204" charset="0"/>
      <p:regular r:id="rId19"/>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D08AA-782B-473F-A1C1-E7B90D27ACFB}" v="1" dt="2024-09-24T06:23:15.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font" Target="fonts/font1.fntdata"/><Relationship Id="rId2" Type="http://schemas.openxmlformats.org/officeDocument/2006/relationships/slide" Target="slides/slide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microsoft.com/office/2016/11/relationships/changesInfo" Target="changesInfos/changesInfo1.xml"/><Relationship Id="rId25" Type="http://schemas.microsoft.com/office/2015/10/relationships/revisionInfo" Target="revisionInfo.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TERSON BISPO DE OLIVEIRA" userId="203bd76f-a02a-4bf9-bbde-f5267cf2b111" providerId="ADAL" clId="{B1AD08AA-782B-473F-A1C1-E7B90D27ACFB}"/>
    <pc:docChg chg="custSel addSld modSld">
      <pc:chgData name="PETTERSON BISPO DE OLIVEIRA" userId="203bd76f-a02a-4bf9-bbde-f5267cf2b111" providerId="ADAL" clId="{B1AD08AA-782B-473F-A1C1-E7B90D27ACFB}" dt="2024-09-24T06:24:08.824" v="8" actId="478"/>
      <pc:docMkLst>
        <pc:docMk/>
      </pc:docMkLst>
      <pc:sldChg chg="add">
        <pc:chgData name="PETTERSON BISPO DE OLIVEIRA" userId="203bd76f-a02a-4bf9-bbde-f5267cf2b111" providerId="ADAL" clId="{B1AD08AA-782B-473F-A1C1-E7B90D27ACFB}" dt="2024-09-24T06:23:15.895" v="0"/>
        <pc:sldMkLst>
          <pc:docMk/>
          <pc:sldMk cId="0" sldId="264"/>
        </pc:sldMkLst>
      </pc:sldChg>
      <pc:sldChg chg="add">
        <pc:chgData name="PETTERSON BISPO DE OLIVEIRA" userId="203bd76f-a02a-4bf9-bbde-f5267cf2b111" providerId="ADAL" clId="{B1AD08AA-782B-473F-A1C1-E7B90D27ACFB}" dt="2024-09-24T06:23:15.895" v="0"/>
        <pc:sldMkLst>
          <pc:docMk/>
          <pc:sldMk cId="0" sldId="265"/>
        </pc:sldMkLst>
      </pc:sldChg>
      <pc:sldChg chg="add mod modClrScheme chgLayout">
        <pc:chgData name="PETTERSON BISPO DE OLIVEIRA" userId="203bd76f-a02a-4bf9-bbde-f5267cf2b111" providerId="ADAL" clId="{B1AD08AA-782B-473F-A1C1-E7B90D27ACFB}" dt="2024-09-24T06:23:27.436" v="1" actId="700"/>
        <pc:sldMkLst>
          <pc:docMk/>
          <pc:sldMk cId="0" sldId="266"/>
        </pc:sldMkLst>
      </pc:sldChg>
      <pc:sldChg chg="add">
        <pc:chgData name="PETTERSON BISPO DE OLIVEIRA" userId="203bd76f-a02a-4bf9-bbde-f5267cf2b111" providerId="ADAL" clId="{B1AD08AA-782B-473F-A1C1-E7B90D27ACFB}" dt="2024-09-24T06:23:15.895" v="0"/>
        <pc:sldMkLst>
          <pc:docMk/>
          <pc:sldMk cId="0" sldId="267"/>
        </pc:sldMkLst>
      </pc:sldChg>
      <pc:sldChg chg="add">
        <pc:chgData name="PETTERSON BISPO DE OLIVEIRA" userId="203bd76f-a02a-4bf9-bbde-f5267cf2b111" providerId="ADAL" clId="{B1AD08AA-782B-473F-A1C1-E7B90D27ACFB}" dt="2024-09-24T06:23:15.895" v="0"/>
        <pc:sldMkLst>
          <pc:docMk/>
          <pc:sldMk cId="0" sldId="268"/>
        </pc:sldMkLst>
      </pc:sldChg>
      <pc:sldChg chg="add">
        <pc:chgData name="PETTERSON BISPO DE OLIVEIRA" userId="203bd76f-a02a-4bf9-bbde-f5267cf2b111" providerId="ADAL" clId="{B1AD08AA-782B-473F-A1C1-E7B90D27ACFB}" dt="2024-09-24T06:23:15.895" v="0"/>
        <pc:sldMkLst>
          <pc:docMk/>
          <pc:sldMk cId="0" sldId="269"/>
        </pc:sldMkLst>
      </pc:sldChg>
      <pc:sldChg chg="add">
        <pc:chgData name="PETTERSON BISPO DE OLIVEIRA" userId="203bd76f-a02a-4bf9-bbde-f5267cf2b111" providerId="ADAL" clId="{B1AD08AA-782B-473F-A1C1-E7B90D27ACFB}" dt="2024-09-24T06:23:15.895" v="0"/>
        <pc:sldMkLst>
          <pc:docMk/>
          <pc:sldMk cId="0" sldId="270"/>
        </pc:sldMkLst>
      </pc:sldChg>
      <pc:sldChg chg="delSp modSp add mod">
        <pc:chgData name="PETTERSON BISPO DE OLIVEIRA" userId="203bd76f-a02a-4bf9-bbde-f5267cf2b111" providerId="ADAL" clId="{B1AD08AA-782B-473F-A1C1-E7B90D27ACFB}" dt="2024-09-24T06:24:08.824" v="8" actId="478"/>
        <pc:sldMkLst>
          <pc:docMk/>
          <pc:sldMk cId="0" sldId="271"/>
        </pc:sldMkLst>
        <pc:picChg chg="del mod">
          <ac:chgData name="PETTERSON BISPO DE OLIVEIRA" userId="203bd76f-a02a-4bf9-bbde-f5267cf2b111" providerId="ADAL" clId="{B1AD08AA-782B-473F-A1C1-E7B90D27ACFB}" dt="2024-09-24T06:24:08.824" v="8" actId="478"/>
          <ac:picMkLst>
            <pc:docMk/>
            <pc:sldMk cId="0" sldId="271"/>
            <ac:picMk id="2" creationId="{00000000-0000-0000-0000-000000000000}"/>
          </ac:picMkLst>
        </pc:picChg>
        <pc:picChg chg="del">
          <ac:chgData name="PETTERSON BISPO DE OLIVEIRA" userId="203bd76f-a02a-4bf9-bbde-f5267cf2b111" providerId="ADAL" clId="{B1AD08AA-782B-473F-A1C1-E7B90D27ACFB}" dt="2024-09-24T06:23:56.765" v="4" actId="478"/>
          <ac:picMkLst>
            <pc:docMk/>
            <pc:sldMk cId="0" sldId="271"/>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96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260" y="1146215"/>
            <a:ext cx="7574280" cy="2803208"/>
          </a:xfrm>
          <a:prstGeom prst="rect">
            <a:avLst/>
          </a:prstGeom>
          <a:noFill/>
          <a:ln/>
        </p:spPr>
        <p:txBody>
          <a:bodyPr wrap="square" lIns="0" tIns="0" rIns="0" bIns="0" rtlCol="0" anchor="t"/>
          <a:lstStyle/>
          <a:p>
            <a:r>
              <a:t>Seja bem-vindo ao 'Autoconhecimento e Foco: O Guia para Transformar Sua Autoestima e Aumentar Sua Produtividade em 30 Dias'. Este guia foi criado especialmente para você, que deseja se conhecer melhor, fortalecer sua autoestima e descobrir como ser mais produtivo em todas as áreas da sua vida. Ao longo dos próximos 30 dias, você terá a oportunidade de aprender técnicas práticas e eficazes para se transformar de dentro para fora.</a:t>
            </a:r>
          </a:p>
          <a:p/>
          <a:p>
            <a:r>
              <a:t>Todos nós, em algum momento, sentimos a necessidade de fazer mudanças. Talvez você esteja se sentindo desmotivado, perdido em meio a tantas tarefas ou simplesmente queira entender melhor quem você realmente é. Esse guia é o seu ponto de partida. Ele vai te ajudar a desenvolver um novo olhar sobre si mesmo e a encontrar o equilíbrio necessário para alcançar seus objetivos.</a:t>
            </a:r>
          </a:p>
          <a:p/>
          <a:p>
            <a:r>
              <a:t>O autoconhecimento é a chave para uma vida mais plena e satisfatória. Quanto mais você se conhece, mais consegue fazer escolhas que realmente estão alinhadas com seus valores e seus sonhos. O foco, por sua vez, é o que te ajuda a transformar essas escolhas em ações. Juntos, autoconhecimento e foco são poderosas ferramentas de mudança.</a:t>
            </a:r>
          </a:p>
          <a:p/>
          <a:p>
            <a:r>
              <a:t>Você pode estar se perguntando: 'Realmente é possível transformar minha vida em 30 dias?'. Sim, é possível! Ao longo desse período, você vai aprender a se conectar mais profundamente consigo mesmo, a criar novos hábitos e a desenvolver uma mentalidade mais forte e resiliente.</a:t>
            </a:r>
          </a:p>
          <a:p/>
          <a:p>
            <a:r>
              <a:t>Nosso objetivo é oferecer um plano prático, com passos simples que você pode seguir todos os dias. Com cada novo hábito, você estará mais próximo de ser a melhor versão de si mesmo.</a:t>
            </a:r>
          </a:p>
        </p:txBody>
      </p:sp>
      <p:sp>
        <p:nvSpPr>
          <p:cNvPr id="4" name="Text 1"/>
          <p:cNvSpPr/>
          <p:nvPr/>
        </p:nvSpPr>
        <p:spPr>
          <a:xfrm>
            <a:off x="6271260" y="4285774"/>
            <a:ext cx="7574280" cy="2153126"/>
          </a:xfrm>
          <a:prstGeom prst="rect">
            <a:avLst/>
          </a:prstGeom>
          <a:noFill/>
          <a:ln/>
        </p:spPr>
        <p:txBody>
          <a:bodyPr wrap="square" lIns="0" tIns="0" rIns="0" bIns="0" rtlCol="0" anchor="t"/>
          <a:lstStyle/>
          <a:p>
            <a:r>
              <a:t>Seja bem-vindo ao 'Autoconhecimento e Foco: O Guia para Transformar Sua Autoestima e Aumentar Sua Produtividade em 30 Dias'. Este guia foi criado especialmente para você, que deseja se conhecer melhor, fortalecer sua autoestima e descobrir como ser mais produtivo em todas as áreas da sua vida. Ao longo dos próximos 30 dias, você terá a oportunidade de aprender técnicas práticas e eficazes para se transformar de dentro para fora.</a:t>
            </a:r>
          </a:p>
          <a:p/>
          <a:p>
            <a:r>
              <a:t>Todos nós, em algum momento, sentimos a necessidade de fazer mudanças. Talvez você esteja se sentindo desmotivado, perdido em meio a tantas tarefas ou simplesmente queira entender melhor quem você realmente é. Esse guia é o seu ponto de partida. Ele vai te ajudar a desenvolver um novo olhar sobre si mesmo e a encontrar o equilíbrio necessário para alcançar seus objetivos.</a:t>
            </a:r>
          </a:p>
          <a:p/>
          <a:p>
            <a:r>
              <a:t>O autoconhecimento é a chave para uma vida mais plena e satisfatória. Quanto mais você se conhece, mais consegue fazer escolhas que realmente estão alinhadas com seus valores e seus sonhos. O foco, por sua vez, é o que te ajuda a transformar essas escolhas em ações. Juntos, autoconhecimento e foco são poderosas ferramentas de mudança.</a:t>
            </a:r>
          </a:p>
          <a:p/>
          <a:p>
            <a:r>
              <a:t>Você pode estar se perguntando: 'Realmente é possível transformar minha vida em 30 dias?'. Sim, é possível! Ao longo desse período, você vai aprender a se conectar mais profundamente consigo mesmo, a criar novos hábitos e a desenvolver uma mentalidade mais forte e resiliente.</a:t>
            </a:r>
          </a:p>
          <a:p/>
          <a:p>
            <a:r>
              <a:t>Nosso objetivo é oferecer um plano prático, com passos simples que você pode seguir todos os dias. Com cada novo hábito, você estará mais próximo de ser a melhor versão de si mesmo.</a:t>
            </a:r>
          </a:p>
        </p:txBody>
      </p:sp>
      <p:sp>
        <p:nvSpPr>
          <p:cNvPr id="5" name="Shape 2"/>
          <p:cNvSpPr/>
          <p:nvPr/>
        </p:nvSpPr>
        <p:spPr>
          <a:xfrm>
            <a:off x="6271260" y="6707743"/>
            <a:ext cx="358735" cy="358735"/>
          </a:xfrm>
          <a:prstGeom prst="roundRect">
            <a:avLst>
              <a:gd name="adj" fmla="val 25487019"/>
            </a:avLst>
          </a:prstGeom>
          <a:noFill/>
          <a:ln w="7620">
            <a:solidFill>
              <a:srgbClr val="FFFFFF"/>
            </a:solidFill>
            <a:prstDash val="solid"/>
          </a:ln>
        </p:spPr>
        <p:txBody>
          <a:bodyPr/>
          <a:lstStyle/>
          <a:p>
            <a:r>
              <a:t>Seja bem-vindo ao 'Autoconhecimento e Foco: O Guia para Transformar Sua Autoestima e Aumentar Sua Produtividade em 30 Dias'. Este guia foi criado especialmente para você, que deseja se conhecer melhor, fortalecer sua autoestima e descobrir como ser mais produtivo em todas as áreas da sua vida. Ao longo dos próximos 30 dias, você terá a oportunidade de aprender técnicas práticas e eficazes para se transformar de dentro para fora.</a:t>
            </a:r>
          </a:p>
          <a:p/>
          <a:p>
            <a:r>
              <a:t>Todos nós, em algum momento, sentimos a necessidade de fazer mudanças. Talvez você esteja se sentindo desmotivado, perdido em meio a tantas tarefas ou simplesmente queira entender melhor quem você realmente é. Esse guia é o seu ponto de partida. Ele vai te ajudar a desenvolver um novo olhar sobre si mesmo e a encontrar o equilíbrio necessário para alcançar seus objetivos.</a:t>
            </a:r>
          </a:p>
          <a:p/>
          <a:p>
            <a:r>
              <a:t>O autoconhecimento é a chave para uma vida mais plena e satisfatória. Quanto mais você se conhece, mais consegue fazer escolhas que realmente estão alinhadas com seus valores e seus sonhos. O foco, por sua vez, é o que te ajuda a transformar essas escolhas em ações. Juntos, autoconhecimento e foco são poderosas ferramentas de mudança.</a:t>
            </a:r>
          </a:p>
          <a:p/>
          <a:p>
            <a:r>
              <a:t>Você pode estar se perguntando: 'Realmente é possível transformar minha vida em 30 dias?'. Sim, é possível! Ao longo desse período, você vai aprender a se conectar mais profundamente consigo mesmo, a criar novos hábitos e a desenvolver uma mentalidade mais forte e resiliente.</a:t>
            </a:r>
          </a:p>
          <a:p/>
          <a:p>
            <a:r>
              <a:t>Nosso objetivo é oferecer um plano prático, com passos simples que você pode seguir todos os dias. Com cada novo hábito, você estará mais próximo de ser a melhor versão de si mesmo.</a:t>
            </a:r>
          </a:p>
        </p:txBody>
      </p:sp>
      <p:pic>
        <p:nvPicPr>
          <p:cNvPr id="6" name="Image 1" descr="preencoded.png"/>
          <p:cNvPicPr>
            <a:picLocks noChangeAspect="1"/>
          </p:cNvPicPr>
          <p:nvPr/>
        </p:nvPicPr>
        <p:blipFill>
          <a:blip r:embed="rId4"/>
          <a:stretch>
            <a:fillRect/>
          </a:stretch>
        </p:blipFill>
        <p:spPr>
          <a:xfrm>
            <a:off x="6278880" y="6715363"/>
            <a:ext cx="343495" cy="343495"/>
          </a:xfrm>
          <a:prstGeom prst="rect">
            <a:avLst/>
          </a:prstGeom>
        </p:spPr>
      </p:pic>
      <p:sp>
        <p:nvSpPr>
          <p:cNvPr id="7" name="Text 3"/>
          <p:cNvSpPr/>
          <p:nvPr/>
        </p:nvSpPr>
        <p:spPr>
          <a:xfrm>
            <a:off x="6742033" y="6691074"/>
            <a:ext cx="1586627" cy="392311"/>
          </a:xfrm>
          <a:prstGeom prst="rect">
            <a:avLst/>
          </a:prstGeom>
          <a:noFill/>
          <a:ln/>
        </p:spPr>
        <p:txBody>
          <a:bodyPr wrap="none" lIns="0" tIns="0" rIns="0" bIns="0" rtlCol="0" anchor="t"/>
          <a:lstStyle/>
          <a:p>
            <a:r>
              <a:t>Seja bem-vindo ao 'Autoconhecimento e Foco: O Guia para Transformar Sua Autoestima e Aumentar Sua Produtividade em 30 Dias'. Este guia foi criado especialmente para você, que deseja se conhecer melhor, fortalecer sua autoestima e descobrir como ser mais produtivo em todas as áreas da sua vida. Ao longo dos próximos 30 dias, você terá a oportunidade de aprender técnicas práticas e eficazes para se transformar de dentro para fora.</a:t>
            </a:r>
          </a:p>
          <a:p/>
          <a:p>
            <a:r>
              <a:t>Todos nós, em algum momento, sentimos a necessidade de fazer mudanças. Talvez você esteja se sentindo desmotivado, perdido em meio a tantas tarefas ou simplesmente queira entender melhor quem você realmente é. Esse guia é o seu ponto de partida. Ele vai te ajudar a desenvolver um novo olhar sobre si mesmo e a encontrar o equilíbrio necessário para alcançar seus objetivos.</a:t>
            </a:r>
          </a:p>
          <a:p/>
          <a:p>
            <a:r>
              <a:t>O autoconhecimento é a chave para uma vida mais plena e satisfatória. Quanto mais você se conhece, mais consegue fazer escolhas que realmente estão alinhadas com seus valores e seus sonhos. O foco, por sua vez, é o que te ajuda a transformar essas escolhas em ações. Juntos, autoconhecimento e foco são poderosas ferramentas de mudança.</a:t>
            </a:r>
          </a:p>
          <a:p/>
          <a:p>
            <a:r>
              <a:t>Você pode estar se perguntando: 'Realmente é possível transformar minha vida em 30 dias?'. Sim, é possível! Ao longo desse período, você vai aprender a se conectar mais profundamente consigo mesmo, a criar novos hábitos e a desenvolver uma mentalidade mais forte e resiliente.</a:t>
            </a:r>
          </a:p>
          <a:p/>
          <a:p>
            <a:r>
              <a:t>Nosso objetivo é oferecer um plano prático, com passos simples que você pode seguir todos os dias. Com cada novo hábito, você estará mais próximo de ser a melhor versão de si mesmo.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62595" y="836652"/>
            <a:ext cx="5447109" cy="680799"/>
          </a:xfrm>
          <a:prstGeom prst="rect">
            <a:avLst/>
          </a:prstGeom>
          <a:noFill/>
          <a:ln/>
        </p:spPr>
        <p:txBody>
          <a:bodyPr wrap="none" lIns="0" tIns="0" rIns="0" bIns="0" rtlCol="0" anchor="t"/>
          <a:lstStyle/>
          <a:p>
            <a:pPr marL="0" indent="0">
              <a:lnSpc>
                <a:spcPts val="5350"/>
              </a:lnSpc>
              <a:buNone/>
            </a:pPr>
            <a:r>
              <a:rPr lang="en-US" sz="4250" dirty="0">
                <a:solidFill>
                  <a:srgbClr val="F5F0F0"/>
                </a:solidFill>
                <a:latin typeface="Asar" pitchFamily="34" charset="0"/>
                <a:ea typeface="Asar" pitchFamily="34" charset="-122"/>
                <a:cs typeface="Asar" pitchFamily="34" charset="-120"/>
              </a:rPr>
              <a:t>Importância do Foco</a:t>
            </a:r>
            <a:endParaRPr lang="en-US" sz="4250" dirty="0"/>
          </a:p>
        </p:txBody>
      </p:sp>
      <p:sp>
        <p:nvSpPr>
          <p:cNvPr id="4" name="Shape 1"/>
          <p:cNvSpPr/>
          <p:nvPr/>
        </p:nvSpPr>
        <p:spPr>
          <a:xfrm>
            <a:off x="762595" y="1844278"/>
            <a:ext cx="4614863" cy="2665333"/>
          </a:xfrm>
          <a:prstGeom prst="roundRect">
            <a:avLst>
              <a:gd name="adj" fmla="val 3433"/>
            </a:avLst>
          </a:prstGeom>
          <a:solidFill>
            <a:srgbClr val="003180"/>
          </a:solidFill>
          <a:ln w="7620">
            <a:solidFill>
              <a:srgbClr val="194A99"/>
            </a:solidFill>
            <a:prstDash val="solid"/>
          </a:ln>
        </p:spPr>
        <p:txBody>
          <a:bodyPr/>
          <a:lstStyle/>
          <a:p>
            <a:endParaRPr lang="pt-BR"/>
          </a:p>
        </p:txBody>
      </p:sp>
      <p:sp>
        <p:nvSpPr>
          <p:cNvPr id="5" name="Text 2"/>
          <p:cNvSpPr/>
          <p:nvPr/>
        </p:nvSpPr>
        <p:spPr>
          <a:xfrm>
            <a:off x="988100" y="2069782"/>
            <a:ext cx="2948226" cy="340519"/>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Asar" pitchFamily="34" charset="0"/>
                <a:ea typeface="Asar" pitchFamily="34" charset="-122"/>
                <a:cs typeface="Asar" pitchFamily="34" charset="-120"/>
              </a:rPr>
              <a:t>Produtividade Aumentada</a:t>
            </a:r>
            <a:endParaRPr lang="en-US" sz="2100" dirty="0"/>
          </a:p>
        </p:txBody>
      </p:sp>
      <p:sp>
        <p:nvSpPr>
          <p:cNvPr id="6" name="Text 3"/>
          <p:cNvSpPr/>
          <p:nvPr/>
        </p:nvSpPr>
        <p:spPr>
          <a:xfrm>
            <a:off x="988100" y="2541032"/>
            <a:ext cx="4163854" cy="174307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O foco é essencial para aumentar a produtividade, pois permite que você se concentre em uma tarefa de cada vez, evitando distrações e garantindo que você conclua o trabalho com mais eficiência.</a:t>
            </a:r>
            <a:endParaRPr lang="en-US" sz="1700" dirty="0"/>
          </a:p>
        </p:txBody>
      </p:sp>
      <p:sp>
        <p:nvSpPr>
          <p:cNvPr id="7" name="Shape 4"/>
          <p:cNvSpPr/>
          <p:nvPr/>
        </p:nvSpPr>
        <p:spPr>
          <a:xfrm>
            <a:off x="5595342" y="1844278"/>
            <a:ext cx="4614863" cy="2665333"/>
          </a:xfrm>
          <a:prstGeom prst="roundRect">
            <a:avLst>
              <a:gd name="adj" fmla="val 3433"/>
            </a:avLst>
          </a:prstGeom>
          <a:solidFill>
            <a:srgbClr val="003180"/>
          </a:solidFill>
          <a:ln w="7620">
            <a:solidFill>
              <a:srgbClr val="194A99"/>
            </a:solidFill>
            <a:prstDash val="solid"/>
          </a:ln>
        </p:spPr>
        <p:txBody>
          <a:bodyPr/>
          <a:lstStyle/>
          <a:p>
            <a:endParaRPr lang="pt-BR"/>
          </a:p>
        </p:txBody>
      </p:sp>
      <p:sp>
        <p:nvSpPr>
          <p:cNvPr id="8" name="Text 5"/>
          <p:cNvSpPr/>
          <p:nvPr/>
        </p:nvSpPr>
        <p:spPr>
          <a:xfrm>
            <a:off x="5820847" y="2069782"/>
            <a:ext cx="3266837" cy="340519"/>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Asar" pitchFamily="34" charset="0"/>
                <a:ea typeface="Asar" pitchFamily="34" charset="-122"/>
                <a:cs typeface="Asar" pitchFamily="34" charset="-120"/>
              </a:rPr>
              <a:t>Melhor Tomada de Decisões</a:t>
            </a:r>
            <a:endParaRPr lang="en-US" sz="2100" dirty="0"/>
          </a:p>
        </p:txBody>
      </p:sp>
      <p:sp>
        <p:nvSpPr>
          <p:cNvPr id="9" name="Text 6"/>
          <p:cNvSpPr/>
          <p:nvPr/>
        </p:nvSpPr>
        <p:spPr>
          <a:xfrm>
            <a:off x="5820847" y="2541032"/>
            <a:ext cx="4163854" cy="1394460"/>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Quando você está focado, é mais fácil analisar informações, avaliar opções e tomar decisões mais claras e eficazes, levando a resultados melhores.</a:t>
            </a:r>
            <a:endParaRPr lang="en-US" sz="1700" dirty="0"/>
          </a:p>
        </p:txBody>
      </p:sp>
      <p:sp>
        <p:nvSpPr>
          <p:cNvPr id="10" name="Shape 7"/>
          <p:cNvSpPr/>
          <p:nvPr/>
        </p:nvSpPr>
        <p:spPr>
          <a:xfrm>
            <a:off x="762595" y="4727496"/>
            <a:ext cx="4614863" cy="2665333"/>
          </a:xfrm>
          <a:prstGeom prst="roundRect">
            <a:avLst>
              <a:gd name="adj" fmla="val 3433"/>
            </a:avLst>
          </a:prstGeom>
          <a:solidFill>
            <a:srgbClr val="003180"/>
          </a:solidFill>
          <a:ln w="7620">
            <a:solidFill>
              <a:srgbClr val="194A99"/>
            </a:solidFill>
            <a:prstDash val="solid"/>
          </a:ln>
        </p:spPr>
        <p:txBody>
          <a:bodyPr/>
          <a:lstStyle/>
          <a:p>
            <a:endParaRPr lang="pt-BR"/>
          </a:p>
        </p:txBody>
      </p:sp>
      <p:sp>
        <p:nvSpPr>
          <p:cNvPr id="11" name="Text 8"/>
          <p:cNvSpPr/>
          <p:nvPr/>
        </p:nvSpPr>
        <p:spPr>
          <a:xfrm>
            <a:off x="988100" y="4953000"/>
            <a:ext cx="3731300" cy="340519"/>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Asar" pitchFamily="34" charset="0"/>
                <a:ea typeface="Asar" pitchFamily="34" charset="-122"/>
                <a:cs typeface="Asar" pitchFamily="34" charset="-120"/>
              </a:rPr>
              <a:t>Gerenciamento de Tempo Eficaz</a:t>
            </a:r>
            <a:endParaRPr lang="en-US" sz="2100" dirty="0"/>
          </a:p>
        </p:txBody>
      </p:sp>
      <p:sp>
        <p:nvSpPr>
          <p:cNvPr id="12" name="Text 9"/>
          <p:cNvSpPr/>
          <p:nvPr/>
        </p:nvSpPr>
        <p:spPr>
          <a:xfrm>
            <a:off x="988100" y="5424249"/>
            <a:ext cx="4163854" cy="174307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O foco ajuda você a gerenciar seu tempo de forma mais eficiente, pois você consegue se concentrar nas tarefas mais importantes e evitar desperdícios de tempo com atividades irrelevantes.</a:t>
            </a:r>
            <a:endParaRPr lang="en-US" sz="1700" dirty="0"/>
          </a:p>
        </p:txBody>
      </p:sp>
      <p:sp>
        <p:nvSpPr>
          <p:cNvPr id="13" name="Shape 10"/>
          <p:cNvSpPr/>
          <p:nvPr/>
        </p:nvSpPr>
        <p:spPr>
          <a:xfrm>
            <a:off x="5595342" y="4727496"/>
            <a:ext cx="4614863" cy="2665333"/>
          </a:xfrm>
          <a:prstGeom prst="roundRect">
            <a:avLst>
              <a:gd name="adj" fmla="val 3433"/>
            </a:avLst>
          </a:prstGeom>
          <a:solidFill>
            <a:srgbClr val="003180"/>
          </a:solidFill>
          <a:ln w="7620">
            <a:solidFill>
              <a:srgbClr val="194A99"/>
            </a:solidFill>
            <a:prstDash val="solid"/>
          </a:ln>
        </p:spPr>
        <p:txBody>
          <a:bodyPr/>
          <a:lstStyle/>
          <a:p>
            <a:endParaRPr lang="pt-BR"/>
          </a:p>
        </p:txBody>
      </p:sp>
      <p:sp>
        <p:nvSpPr>
          <p:cNvPr id="14" name="Text 11"/>
          <p:cNvSpPr/>
          <p:nvPr/>
        </p:nvSpPr>
        <p:spPr>
          <a:xfrm>
            <a:off x="5820847" y="4953000"/>
            <a:ext cx="2723555" cy="340519"/>
          </a:xfrm>
          <a:prstGeom prst="rect">
            <a:avLst/>
          </a:prstGeom>
          <a:noFill/>
          <a:ln/>
        </p:spPr>
        <p:txBody>
          <a:bodyPr wrap="none" lIns="0" tIns="0" rIns="0" bIns="0" rtlCol="0" anchor="t"/>
          <a:lstStyle/>
          <a:p>
            <a:pPr marL="0" indent="0">
              <a:lnSpc>
                <a:spcPts val="2650"/>
              </a:lnSpc>
              <a:buNone/>
            </a:pPr>
            <a:r>
              <a:rPr lang="en-US" sz="2100" dirty="0">
                <a:solidFill>
                  <a:srgbClr val="E2E6E9"/>
                </a:solidFill>
                <a:latin typeface="Asar" pitchFamily="34" charset="0"/>
                <a:ea typeface="Asar" pitchFamily="34" charset="-122"/>
                <a:cs typeface="Asar" pitchFamily="34" charset="-120"/>
              </a:rPr>
              <a:t>Bem-Estar Mental</a:t>
            </a:r>
            <a:endParaRPr lang="en-US" sz="2100" dirty="0"/>
          </a:p>
        </p:txBody>
      </p:sp>
      <p:sp>
        <p:nvSpPr>
          <p:cNvPr id="15" name="Text 12"/>
          <p:cNvSpPr/>
          <p:nvPr/>
        </p:nvSpPr>
        <p:spPr>
          <a:xfrm>
            <a:off x="5820847" y="5424249"/>
            <a:ext cx="4163854" cy="1394460"/>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Asar" pitchFamily="34" charset="0"/>
                <a:ea typeface="Asar" pitchFamily="34" charset="-122"/>
                <a:cs typeface="Asar" pitchFamily="34" charset="-120"/>
              </a:rPr>
              <a:t>Manter o foco pode reduzir o estresse e a ansiedade, pois você se sente mais confiante e em controle de suas tarefas, o que contribui para um bem-estar mental geral.</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433745"/>
            <a:ext cx="4331851" cy="491728"/>
          </a:xfrm>
          <a:prstGeom prst="rect">
            <a:avLst/>
          </a:prstGeom>
          <a:noFill/>
          <a:ln/>
        </p:spPr>
        <p:txBody>
          <a:bodyPr wrap="none" lIns="0" tIns="0" rIns="0" bIns="0" rtlCol="0" anchor="t"/>
          <a:lstStyle/>
          <a:p>
            <a:pPr marL="0" indent="0">
              <a:lnSpc>
                <a:spcPts val="3850"/>
              </a:lnSpc>
              <a:buNone/>
            </a:pPr>
            <a:r>
              <a:rPr lang="en-US" sz="3050" dirty="0">
                <a:solidFill>
                  <a:srgbClr val="F5F0F0"/>
                </a:solidFill>
                <a:latin typeface="Asar" pitchFamily="34" charset="0"/>
                <a:ea typeface="Asar" pitchFamily="34" charset="-122"/>
                <a:cs typeface="Asar" pitchFamily="34" charset="-120"/>
              </a:rPr>
              <a:t>Técnicas de Produtividade</a:t>
            </a:r>
            <a:endParaRPr lang="en-US" sz="3050" dirty="0"/>
          </a:p>
        </p:txBody>
      </p:sp>
      <p:pic>
        <p:nvPicPr>
          <p:cNvPr id="3" name="Image 0" descr="preencoded.png"/>
          <p:cNvPicPr>
            <a:picLocks noChangeAspect="1"/>
          </p:cNvPicPr>
          <p:nvPr/>
        </p:nvPicPr>
        <p:blipFill>
          <a:blip r:embed="rId3"/>
          <a:stretch>
            <a:fillRect/>
          </a:stretch>
        </p:blipFill>
        <p:spPr>
          <a:xfrm>
            <a:off x="1185029" y="1240155"/>
            <a:ext cx="786765" cy="1258848"/>
          </a:xfrm>
          <a:prstGeom prst="rect">
            <a:avLst/>
          </a:prstGeom>
        </p:spPr>
      </p:pic>
      <p:sp>
        <p:nvSpPr>
          <p:cNvPr id="4" name="Text 1"/>
          <p:cNvSpPr/>
          <p:nvPr/>
        </p:nvSpPr>
        <p:spPr>
          <a:xfrm>
            <a:off x="2207776" y="1397437"/>
            <a:ext cx="1966912" cy="245864"/>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Asar" pitchFamily="34" charset="0"/>
                <a:ea typeface="Asar" pitchFamily="34" charset="-122"/>
                <a:cs typeface="Asar" pitchFamily="34" charset="-120"/>
              </a:rPr>
              <a:t>Mindfulness</a:t>
            </a:r>
            <a:endParaRPr lang="en-US" sz="1500" dirty="0"/>
          </a:p>
        </p:txBody>
      </p:sp>
      <p:sp>
        <p:nvSpPr>
          <p:cNvPr id="5" name="Text 2"/>
          <p:cNvSpPr/>
          <p:nvPr/>
        </p:nvSpPr>
        <p:spPr>
          <a:xfrm>
            <a:off x="2207776" y="1737717"/>
            <a:ext cx="11237476" cy="251817"/>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Asar" pitchFamily="34" charset="0"/>
                <a:ea typeface="Asar" pitchFamily="34" charset="-122"/>
                <a:cs typeface="Asar" pitchFamily="34" charset="-120"/>
              </a:rPr>
              <a:t>Mindfulness é a prática de estar presente no momento, sem julgamentos. Concentre-se no que está acontecendo agora, em vez de pensar no passado ou futuro.</a:t>
            </a:r>
            <a:endParaRPr lang="en-US" sz="1200" dirty="0"/>
          </a:p>
        </p:txBody>
      </p:sp>
      <p:pic>
        <p:nvPicPr>
          <p:cNvPr id="6" name="Image 1" descr="preencoded.png"/>
          <p:cNvPicPr>
            <a:picLocks noChangeAspect="1"/>
          </p:cNvPicPr>
          <p:nvPr/>
        </p:nvPicPr>
        <p:blipFill>
          <a:blip r:embed="rId4"/>
          <a:stretch>
            <a:fillRect/>
          </a:stretch>
        </p:blipFill>
        <p:spPr>
          <a:xfrm>
            <a:off x="1185029" y="2499003"/>
            <a:ext cx="786765" cy="1520309"/>
          </a:xfrm>
          <a:prstGeom prst="rect">
            <a:avLst/>
          </a:prstGeom>
        </p:spPr>
      </p:pic>
      <p:sp>
        <p:nvSpPr>
          <p:cNvPr id="7" name="Text 3"/>
          <p:cNvSpPr/>
          <p:nvPr/>
        </p:nvSpPr>
        <p:spPr>
          <a:xfrm>
            <a:off x="2207776" y="2656284"/>
            <a:ext cx="1966912" cy="245864"/>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Asar" pitchFamily="34" charset="0"/>
                <a:ea typeface="Asar" pitchFamily="34" charset="-122"/>
                <a:cs typeface="Asar" pitchFamily="34" charset="-120"/>
              </a:rPr>
              <a:t>Práticas Simples</a:t>
            </a:r>
            <a:endParaRPr lang="en-US" sz="1500" dirty="0"/>
          </a:p>
        </p:txBody>
      </p:sp>
      <p:sp>
        <p:nvSpPr>
          <p:cNvPr id="8" name="Text 4"/>
          <p:cNvSpPr/>
          <p:nvPr/>
        </p:nvSpPr>
        <p:spPr>
          <a:xfrm>
            <a:off x="2459474" y="2996565"/>
            <a:ext cx="10985778" cy="25181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2E6E9"/>
                </a:solidFill>
                <a:latin typeface="Asar" pitchFamily="34" charset="0"/>
                <a:ea typeface="Asar" pitchFamily="34" charset="-122"/>
                <a:cs typeface="Asar" pitchFamily="34" charset="-120"/>
              </a:rPr>
              <a:t>Respiração consciente</a:t>
            </a:r>
            <a:endParaRPr lang="en-US" sz="1200" dirty="0"/>
          </a:p>
        </p:txBody>
      </p:sp>
      <p:sp>
        <p:nvSpPr>
          <p:cNvPr id="9" name="Text 5"/>
          <p:cNvSpPr/>
          <p:nvPr/>
        </p:nvSpPr>
        <p:spPr>
          <a:xfrm>
            <a:off x="2459474" y="3303389"/>
            <a:ext cx="10985778" cy="25181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2E6E9"/>
                </a:solidFill>
                <a:latin typeface="Asar" pitchFamily="34" charset="0"/>
                <a:ea typeface="Asar" pitchFamily="34" charset="-122"/>
                <a:cs typeface="Asar" pitchFamily="34" charset="-120"/>
              </a:rPr>
              <a:t>Atenção plena nas atividades cotidianas</a:t>
            </a:r>
            <a:endParaRPr lang="en-US" sz="1200" dirty="0"/>
          </a:p>
        </p:txBody>
      </p:sp>
      <p:sp>
        <p:nvSpPr>
          <p:cNvPr id="10" name="Text 6"/>
          <p:cNvSpPr/>
          <p:nvPr/>
        </p:nvSpPr>
        <p:spPr>
          <a:xfrm>
            <a:off x="2459474" y="3610213"/>
            <a:ext cx="10985778" cy="25181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2E6E9"/>
                </a:solidFill>
                <a:latin typeface="Asar" pitchFamily="34" charset="0"/>
                <a:ea typeface="Asar" pitchFamily="34" charset="-122"/>
                <a:cs typeface="Asar" pitchFamily="34" charset="-120"/>
              </a:rPr>
              <a:t>Escaneamento corporal</a:t>
            </a:r>
            <a:endParaRPr lang="en-US" sz="1200" dirty="0"/>
          </a:p>
        </p:txBody>
      </p:sp>
      <p:pic>
        <p:nvPicPr>
          <p:cNvPr id="11" name="Image 2" descr="preencoded.png"/>
          <p:cNvPicPr>
            <a:picLocks noChangeAspect="1"/>
          </p:cNvPicPr>
          <p:nvPr/>
        </p:nvPicPr>
        <p:blipFill>
          <a:blip r:embed="rId5"/>
          <a:stretch>
            <a:fillRect/>
          </a:stretch>
        </p:blipFill>
        <p:spPr>
          <a:xfrm>
            <a:off x="1185029" y="4019312"/>
            <a:ext cx="786765" cy="1258848"/>
          </a:xfrm>
          <a:prstGeom prst="rect">
            <a:avLst/>
          </a:prstGeom>
        </p:spPr>
      </p:pic>
      <p:sp>
        <p:nvSpPr>
          <p:cNvPr id="12" name="Text 7"/>
          <p:cNvSpPr/>
          <p:nvPr/>
        </p:nvSpPr>
        <p:spPr>
          <a:xfrm>
            <a:off x="2207776" y="4176593"/>
            <a:ext cx="1966912" cy="245864"/>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Asar" pitchFamily="34" charset="0"/>
                <a:ea typeface="Asar" pitchFamily="34" charset="-122"/>
                <a:cs typeface="Asar" pitchFamily="34" charset="-120"/>
              </a:rPr>
              <a:t>Meditação</a:t>
            </a:r>
            <a:endParaRPr lang="en-US" sz="1500" dirty="0"/>
          </a:p>
        </p:txBody>
      </p:sp>
      <p:sp>
        <p:nvSpPr>
          <p:cNvPr id="13" name="Text 8"/>
          <p:cNvSpPr/>
          <p:nvPr/>
        </p:nvSpPr>
        <p:spPr>
          <a:xfrm>
            <a:off x="2207776" y="4516874"/>
            <a:ext cx="11237476" cy="251817"/>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Asar" pitchFamily="34" charset="0"/>
                <a:ea typeface="Asar" pitchFamily="34" charset="-122"/>
                <a:cs typeface="Asar" pitchFamily="34" charset="-120"/>
              </a:rPr>
              <a:t>A meditação é uma prática poderosa para aumentar o foco, a clareza mental e a produtividade.</a:t>
            </a:r>
            <a:endParaRPr lang="en-US" sz="1200" dirty="0"/>
          </a:p>
        </p:txBody>
      </p:sp>
      <p:pic>
        <p:nvPicPr>
          <p:cNvPr id="14" name="Image 3" descr="preencoded.png"/>
          <p:cNvPicPr>
            <a:picLocks noChangeAspect="1"/>
          </p:cNvPicPr>
          <p:nvPr/>
        </p:nvPicPr>
        <p:blipFill>
          <a:blip r:embed="rId6"/>
          <a:stretch>
            <a:fillRect/>
          </a:stretch>
        </p:blipFill>
        <p:spPr>
          <a:xfrm>
            <a:off x="1185029" y="5278160"/>
            <a:ext cx="786765" cy="1258848"/>
          </a:xfrm>
          <a:prstGeom prst="rect">
            <a:avLst/>
          </a:prstGeom>
        </p:spPr>
      </p:pic>
      <p:sp>
        <p:nvSpPr>
          <p:cNvPr id="15" name="Text 9"/>
          <p:cNvSpPr/>
          <p:nvPr/>
        </p:nvSpPr>
        <p:spPr>
          <a:xfrm>
            <a:off x="2207776" y="5435441"/>
            <a:ext cx="2023943" cy="245864"/>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Asar" pitchFamily="34" charset="0"/>
                <a:ea typeface="Asar" pitchFamily="34" charset="-122"/>
                <a:cs typeface="Asar" pitchFamily="34" charset="-120"/>
              </a:rPr>
              <a:t>Benefícios da Meditação</a:t>
            </a:r>
            <a:endParaRPr lang="en-US" sz="1500" dirty="0"/>
          </a:p>
        </p:txBody>
      </p:sp>
      <p:sp>
        <p:nvSpPr>
          <p:cNvPr id="16" name="Text 10"/>
          <p:cNvSpPr/>
          <p:nvPr/>
        </p:nvSpPr>
        <p:spPr>
          <a:xfrm>
            <a:off x="2207776" y="5775722"/>
            <a:ext cx="11237476" cy="251817"/>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Asar" pitchFamily="34" charset="0"/>
                <a:ea typeface="Asar" pitchFamily="34" charset="-122"/>
                <a:cs typeface="Asar" pitchFamily="34" charset="-120"/>
              </a:rPr>
              <a:t>Melhora a concentração, a capacidade de tomar decisões e a gestão do estresse.</a:t>
            </a:r>
            <a:endParaRPr lang="en-US" sz="1200" dirty="0"/>
          </a:p>
        </p:txBody>
      </p:sp>
      <p:pic>
        <p:nvPicPr>
          <p:cNvPr id="17" name="Image 4" descr="preencoded.png"/>
          <p:cNvPicPr>
            <a:picLocks noChangeAspect="1"/>
          </p:cNvPicPr>
          <p:nvPr/>
        </p:nvPicPr>
        <p:blipFill>
          <a:blip r:embed="rId7"/>
          <a:stretch>
            <a:fillRect/>
          </a:stretch>
        </p:blipFill>
        <p:spPr>
          <a:xfrm>
            <a:off x="1185029" y="6537008"/>
            <a:ext cx="786765" cy="1258848"/>
          </a:xfrm>
          <a:prstGeom prst="rect">
            <a:avLst/>
          </a:prstGeom>
        </p:spPr>
      </p:pic>
      <p:sp>
        <p:nvSpPr>
          <p:cNvPr id="18" name="Text 11"/>
          <p:cNvSpPr/>
          <p:nvPr/>
        </p:nvSpPr>
        <p:spPr>
          <a:xfrm>
            <a:off x="2207776" y="6694289"/>
            <a:ext cx="1966912" cy="245864"/>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Asar" pitchFamily="34" charset="0"/>
                <a:ea typeface="Asar" pitchFamily="34" charset="-122"/>
                <a:cs typeface="Asar" pitchFamily="34" charset="-120"/>
              </a:rPr>
              <a:t>Começando a Meditar</a:t>
            </a:r>
            <a:endParaRPr lang="en-US" sz="1500" dirty="0"/>
          </a:p>
        </p:txBody>
      </p:sp>
      <p:sp>
        <p:nvSpPr>
          <p:cNvPr id="19" name="Text 12"/>
          <p:cNvSpPr/>
          <p:nvPr/>
        </p:nvSpPr>
        <p:spPr>
          <a:xfrm>
            <a:off x="2207776" y="7034570"/>
            <a:ext cx="11237476" cy="251817"/>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Asar" pitchFamily="34" charset="0"/>
                <a:ea typeface="Asar" pitchFamily="34" charset="-122"/>
                <a:cs typeface="Asar" pitchFamily="34" charset="-120"/>
              </a:rPr>
              <a:t>Encontre um lugar calmo, sente-se confortavelmente, feche os olhos e concentre-se na sua respiração ou em um mantra.</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31970" y="530304"/>
            <a:ext cx="4817507" cy="602099"/>
          </a:xfrm>
          <a:prstGeom prst="rect">
            <a:avLst/>
          </a:prstGeom>
          <a:noFill/>
          <a:ln/>
        </p:spPr>
        <p:txBody>
          <a:bodyPr wrap="none" lIns="0" tIns="0" rIns="0" bIns="0" rtlCol="0" anchor="t"/>
          <a:lstStyle/>
          <a:p>
            <a:pPr marL="0" indent="0">
              <a:lnSpc>
                <a:spcPts val="4700"/>
              </a:lnSpc>
              <a:buNone/>
            </a:pPr>
            <a:r>
              <a:rPr lang="en-US" sz="3750" dirty="0">
                <a:solidFill>
                  <a:srgbClr val="F5F0F0"/>
                </a:solidFill>
                <a:latin typeface="Asar" pitchFamily="34" charset="0"/>
                <a:ea typeface="Asar" pitchFamily="34" charset="-122"/>
                <a:cs typeface="Asar" pitchFamily="34" charset="-120"/>
              </a:rPr>
              <a:t>Eliminando Distrações</a:t>
            </a:r>
            <a:endParaRPr lang="en-US" sz="3750" dirty="0"/>
          </a:p>
        </p:txBody>
      </p:sp>
      <p:pic>
        <p:nvPicPr>
          <p:cNvPr id="4" name="Image 1" descr="preencoded.png"/>
          <p:cNvPicPr>
            <a:picLocks noChangeAspect="1"/>
          </p:cNvPicPr>
          <p:nvPr/>
        </p:nvPicPr>
        <p:blipFill>
          <a:blip r:embed="rId4"/>
          <a:stretch>
            <a:fillRect/>
          </a:stretch>
        </p:blipFill>
        <p:spPr>
          <a:xfrm>
            <a:off x="4331970" y="1421368"/>
            <a:ext cx="481727" cy="481727"/>
          </a:xfrm>
          <a:prstGeom prst="rect">
            <a:avLst/>
          </a:prstGeom>
        </p:spPr>
      </p:pic>
      <p:sp>
        <p:nvSpPr>
          <p:cNvPr id="5" name="Text 1"/>
          <p:cNvSpPr/>
          <p:nvPr/>
        </p:nvSpPr>
        <p:spPr>
          <a:xfrm>
            <a:off x="4331970" y="2095738"/>
            <a:ext cx="2408753" cy="300990"/>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Asar" pitchFamily="34" charset="0"/>
                <a:ea typeface="Asar" pitchFamily="34" charset="-122"/>
                <a:cs typeface="Asar" pitchFamily="34" charset="-120"/>
              </a:rPr>
              <a:t>Ambiente</a:t>
            </a:r>
            <a:endParaRPr lang="en-US" sz="1850" dirty="0"/>
          </a:p>
        </p:txBody>
      </p:sp>
      <p:sp>
        <p:nvSpPr>
          <p:cNvPr id="6" name="Text 2"/>
          <p:cNvSpPr/>
          <p:nvPr/>
        </p:nvSpPr>
        <p:spPr>
          <a:xfrm>
            <a:off x="4331970" y="2512338"/>
            <a:ext cx="9624060" cy="616268"/>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Asar" pitchFamily="34" charset="0"/>
                <a:ea typeface="Asar" pitchFamily="34" charset="-122"/>
                <a:cs typeface="Asar" pitchFamily="34" charset="-120"/>
              </a:rPr>
              <a:t>O ambiente em que você trabalha ou estuda tem um grande impacto na sua capacidade de manter o foco. Um ambiente desorganizado ou cheio de distrações pode prejudicar significativamente sua concentração.</a:t>
            </a:r>
            <a:endParaRPr lang="en-US" sz="1500" dirty="0"/>
          </a:p>
        </p:txBody>
      </p:sp>
      <p:pic>
        <p:nvPicPr>
          <p:cNvPr id="7" name="Image 2" descr="preencoded.png"/>
          <p:cNvPicPr>
            <a:picLocks noChangeAspect="1"/>
          </p:cNvPicPr>
          <p:nvPr/>
        </p:nvPicPr>
        <p:blipFill>
          <a:blip r:embed="rId5"/>
          <a:stretch>
            <a:fillRect/>
          </a:stretch>
        </p:blipFill>
        <p:spPr>
          <a:xfrm>
            <a:off x="4331970" y="3706654"/>
            <a:ext cx="481727" cy="481727"/>
          </a:xfrm>
          <a:prstGeom prst="rect">
            <a:avLst/>
          </a:prstGeom>
        </p:spPr>
      </p:pic>
      <p:sp>
        <p:nvSpPr>
          <p:cNvPr id="8" name="Text 3"/>
          <p:cNvSpPr/>
          <p:nvPr/>
        </p:nvSpPr>
        <p:spPr>
          <a:xfrm>
            <a:off x="4331970" y="4381024"/>
            <a:ext cx="2408753" cy="300990"/>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Asar" pitchFamily="34" charset="0"/>
                <a:ea typeface="Asar" pitchFamily="34" charset="-122"/>
                <a:cs typeface="Asar" pitchFamily="34" charset="-120"/>
              </a:rPr>
              <a:t>Tecnologia</a:t>
            </a:r>
            <a:endParaRPr lang="en-US" sz="1850" dirty="0"/>
          </a:p>
        </p:txBody>
      </p:sp>
      <p:sp>
        <p:nvSpPr>
          <p:cNvPr id="9" name="Text 4"/>
          <p:cNvSpPr/>
          <p:nvPr/>
        </p:nvSpPr>
        <p:spPr>
          <a:xfrm>
            <a:off x="4331970" y="4797623"/>
            <a:ext cx="9624060" cy="616268"/>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Asar" pitchFamily="34" charset="0"/>
                <a:ea typeface="Asar" pitchFamily="34" charset="-122"/>
                <a:cs typeface="Asar" pitchFamily="34" charset="-120"/>
              </a:rPr>
              <a:t>A tecnologia pode ser tanto uma distração quanto uma aliada para melhorar o foco. Existem aplicativos e ferramentas que podem te ajudar a manter a concentração.</a:t>
            </a:r>
            <a:endParaRPr lang="en-US" sz="1500" dirty="0"/>
          </a:p>
        </p:txBody>
      </p:sp>
      <p:pic>
        <p:nvPicPr>
          <p:cNvPr id="10" name="Image 3" descr="preencoded.png"/>
          <p:cNvPicPr>
            <a:picLocks noChangeAspect="1"/>
          </p:cNvPicPr>
          <p:nvPr/>
        </p:nvPicPr>
        <p:blipFill>
          <a:blip r:embed="rId6"/>
          <a:stretch>
            <a:fillRect/>
          </a:stretch>
        </p:blipFill>
        <p:spPr>
          <a:xfrm>
            <a:off x="4331970" y="5991939"/>
            <a:ext cx="481727" cy="481727"/>
          </a:xfrm>
          <a:prstGeom prst="rect">
            <a:avLst/>
          </a:prstGeom>
        </p:spPr>
      </p:pic>
      <p:sp>
        <p:nvSpPr>
          <p:cNvPr id="11" name="Text 5"/>
          <p:cNvSpPr/>
          <p:nvPr/>
        </p:nvSpPr>
        <p:spPr>
          <a:xfrm>
            <a:off x="4331970" y="6666309"/>
            <a:ext cx="2408753" cy="300990"/>
          </a:xfrm>
          <a:prstGeom prst="rect">
            <a:avLst/>
          </a:prstGeom>
          <a:noFill/>
          <a:ln/>
        </p:spPr>
        <p:txBody>
          <a:bodyPr wrap="none" lIns="0" tIns="0" rIns="0" bIns="0" rtlCol="0" anchor="t"/>
          <a:lstStyle/>
          <a:p>
            <a:pPr marL="0" indent="0" algn="l">
              <a:lnSpc>
                <a:spcPts val="2350"/>
              </a:lnSpc>
              <a:buNone/>
            </a:pPr>
            <a:r>
              <a:rPr lang="en-US" sz="1850" dirty="0">
                <a:solidFill>
                  <a:srgbClr val="E2E6E9"/>
                </a:solidFill>
                <a:latin typeface="Asar" pitchFamily="34" charset="0"/>
                <a:ea typeface="Asar" pitchFamily="34" charset="-122"/>
                <a:cs typeface="Asar" pitchFamily="34" charset="-120"/>
              </a:rPr>
              <a:t>Padrões Mentais</a:t>
            </a:r>
            <a:endParaRPr lang="en-US" sz="1850" dirty="0"/>
          </a:p>
        </p:txBody>
      </p:sp>
      <p:sp>
        <p:nvSpPr>
          <p:cNvPr id="12" name="Text 6"/>
          <p:cNvSpPr/>
          <p:nvPr/>
        </p:nvSpPr>
        <p:spPr>
          <a:xfrm>
            <a:off x="4331970" y="7082909"/>
            <a:ext cx="9624060" cy="616268"/>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Asar" pitchFamily="34" charset="0"/>
                <a:ea typeface="Asar" pitchFamily="34" charset="-122"/>
                <a:cs typeface="Asar" pitchFamily="34" charset="-120"/>
              </a:rPr>
              <a:t>Para criar um ambiente propício ao foco, é importante manter o espaço organizado, usar iluminação adequada e reduzir o ruído.</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141755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Eliminando Distrações</a:t>
            </a:r>
            <a:endParaRPr lang="en-US" sz="4850" dirty="0"/>
          </a:p>
        </p:txBody>
      </p:sp>
      <p:sp>
        <p:nvSpPr>
          <p:cNvPr id="3" name="Text 1"/>
          <p:cNvSpPr/>
          <p:nvPr/>
        </p:nvSpPr>
        <p:spPr>
          <a:xfrm>
            <a:off x="1185029" y="2806184"/>
            <a:ext cx="3684746" cy="771525"/>
          </a:xfrm>
          <a:prstGeom prst="rect">
            <a:avLst/>
          </a:prstGeom>
          <a:noFill/>
          <a:ln/>
        </p:spPr>
        <p:txBody>
          <a:bodyPr wrap="squar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Procrastinação e Autossabotagem</a:t>
            </a:r>
            <a:endParaRPr lang="en-US" sz="2400" dirty="0"/>
          </a:p>
        </p:txBody>
      </p:sp>
      <p:sp>
        <p:nvSpPr>
          <p:cNvPr id="4" name="Text 2"/>
          <p:cNvSpPr/>
          <p:nvPr/>
        </p:nvSpPr>
        <p:spPr>
          <a:xfrm>
            <a:off x="1185029" y="3824526"/>
            <a:ext cx="3684746" cy="237029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Procrastinação e autossabotagem são inimigos da produtividade e do sucesso. Às vezes, adiamos tarefas importantes porque nos sentimos sobrecarregados ou inseguros sobre nossas capacidades.</a:t>
            </a:r>
            <a:endParaRPr lang="en-US" sz="1900" dirty="0"/>
          </a:p>
        </p:txBody>
      </p:sp>
      <p:sp>
        <p:nvSpPr>
          <p:cNvPr id="5" name="Text 3"/>
          <p:cNvSpPr/>
          <p:nvPr/>
        </p:nvSpPr>
        <p:spPr>
          <a:xfrm>
            <a:off x="5479613" y="2806184"/>
            <a:ext cx="3684746" cy="771525"/>
          </a:xfrm>
          <a:prstGeom prst="rect">
            <a:avLst/>
          </a:prstGeom>
          <a:noFill/>
          <a:ln/>
        </p:spPr>
        <p:txBody>
          <a:bodyPr wrap="squar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Lidando com a Procrastinação</a:t>
            </a:r>
            <a:endParaRPr lang="en-US" sz="2400" dirty="0"/>
          </a:p>
        </p:txBody>
      </p:sp>
      <p:sp>
        <p:nvSpPr>
          <p:cNvPr id="6" name="Text 4"/>
          <p:cNvSpPr/>
          <p:nvPr/>
        </p:nvSpPr>
        <p:spPr>
          <a:xfrm>
            <a:off x="5479613" y="3824526"/>
            <a:ext cx="3684746" cy="276534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Reconhecer esses comportamentos é o primeiro passo para superá-los. Divida grandes tarefas em partes menores. Use o "princípio dos 5 minutos": diga a si mesmo que vai trabalhar por apenas 5 minutos.</a:t>
            </a:r>
            <a:endParaRPr lang="en-US" sz="1900" dirty="0"/>
          </a:p>
        </p:txBody>
      </p:sp>
      <p:pic>
        <p:nvPicPr>
          <p:cNvPr id="7" name="Image 0" descr="preencoded.png"/>
          <p:cNvPicPr>
            <a:picLocks noChangeAspect="1"/>
          </p:cNvPicPr>
          <p:nvPr/>
        </p:nvPicPr>
        <p:blipFill>
          <a:blip r:embed="rId3"/>
          <a:stretch>
            <a:fillRect/>
          </a:stretch>
        </p:blipFill>
        <p:spPr>
          <a:xfrm>
            <a:off x="9774198" y="2837021"/>
            <a:ext cx="3684746" cy="2664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698421"/>
            <a:ext cx="12260223" cy="1543050"/>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Autoaceitação: O Primeiro Passo para a Mudança</a:t>
            </a:r>
            <a:endParaRPr lang="en-US" sz="4850" dirty="0"/>
          </a:p>
        </p:txBody>
      </p:sp>
      <p:pic>
        <p:nvPicPr>
          <p:cNvPr id="3" name="Image 0" descr="preencoded.png"/>
          <p:cNvPicPr>
            <a:picLocks noChangeAspect="1"/>
          </p:cNvPicPr>
          <p:nvPr/>
        </p:nvPicPr>
        <p:blipFill>
          <a:blip r:embed="rId3"/>
          <a:stretch>
            <a:fillRect/>
          </a:stretch>
        </p:blipFill>
        <p:spPr>
          <a:xfrm>
            <a:off x="1185029" y="2735223"/>
            <a:ext cx="3839885" cy="2373154"/>
          </a:xfrm>
          <a:prstGeom prst="rect">
            <a:avLst/>
          </a:prstGeom>
        </p:spPr>
      </p:pic>
      <p:sp>
        <p:nvSpPr>
          <p:cNvPr id="4" name="Text 1"/>
          <p:cNvSpPr/>
          <p:nvPr/>
        </p:nvSpPr>
        <p:spPr>
          <a:xfrm>
            <a:off x="1185029" y="5416987"/>
            <a:ext cx="3342918"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Ser gentil consigo mesmo</a:t>
            </a:r>
            <a:endParaRPr lang="en-US" sz="2400" dirty="0"/>
          </a:p>
        </p:txBody>
      </p:sp>
      <p:sp>
        <p:nvSpPr>
          <p:cNvPr id="5" name="Text 2"/>
          <p:cNvSpPr/>
          <p:nvPr/>
        </p:nvSpPr>
        <p:spPr>
          <a:xfrm>
            <a:off x="1185029" y="5950863"/>
            <a:ext cx="3839885" cy="118514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Asar" pitchFamily="34" charset="0"/>
                <a:ea typeface="Asar" pitchFamily="34" charset="-122"/>
                <a:cs typeface="Asar" pitchFamily="34" charset="-120"/>
              </a:rPr>
              <a:t>Evite a autocrítica exagerada e reconheça seus esforços e conquistas, por menores que sejam.</a:t>
            </a:r>
            <a:endParaRPr lang="en-US" sz="1900" dirty="0"/>
          </a:p>
        </p:txBody>
      </p:sp>
      <p:pic>
        <p:nvPicPr>
          <p:cNvPr id="6" name="Image 1" descr="preencoded.png"/>
          <p:cNvPicPr>
            <a:picLocks noChangeAspect="1"/>
          </p:cNvPicPr>
          <p:nvPr/>
        </p:nvPicPr>
        <p:blipFill>
          <a:blip r:embed="rId4"/>
          <a:stretch>
            <a:fillRect/>
          </a:stretch>
        </p:blipFill>
        <p:spPr>
          <a:xfrm>
            <a:off x="5395198" y="2735223"/>
            <a:ext cx="3839885" cy="2373154"/>
          </a:xfrm>
          <a:prstGeom prst="rect">
            <a:avLst/>
          </a:prstGeom>
        </p:spPr>
      </p:pic>
      <p:sp>
        <p:nvSpPr>
          <p:cNvPr id="7" name="Text 3"/>
          <p:cNvSpPr/>
          <p:nvPr/>
        </p:nvSpPr>
        <p:spPr>
          <a:xfrm>
            <a:off x="5395198" y="5416987"/>
            <a:ext cx="3390424"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Abraçar suas imperfeições</a:t>
            </a:r>
            <a:endParaRPr lang="en-US" sz="2400" dirty="0"/>
          </a:p>
        </p:txBody>
      </p:sp>
      <p:sp>
        <p:nvSpPr>
          <p:cNvPr id="8" name="Text 4"/>
          <p:cNvSpPr/>
          <p:nvPr/>
        </p:nvSpPr>
        <p:spPr>
          <a:xfrm>
            <a:off x="5395198" y="5950863"/>
            <a:ext cx="3839885" cy="158019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Asar" pitchFamily="34" charset="0"/>
                <a:ea typeface="Asar" pitchFamily="34" charset="-122"/>
                <a:cs typeface="Asar" pitchFamily="34" charset="-120"/>
              </a:rPr>
              <a:t>Todos temos pontos fracos, mas isso não nos define. Aceitar seus erros e limitações é fundamental para o crescimento pessoal.</a:t>
            </a:r>
            <a:endParaRPr lang="en-US" sz="1900" dirty="0"/>
          </a:p>
        </p:txBody>
      </p:sp>
      <p:pic>
        <p:nvPicPr>
          <p:cNvPr id="9" name="Image 2" descr="preencoded.png"/>
          <p:cNvPicPr>
            <a:picLocks noChangeAspect="1"/>
          </p:cNvPicPr>
          <p:nvPr/>
        </p:nvPicPr>
        <p:blipFill>
          <a:blip r:embed="rId5"/>
          <a:stretch>
            <a:fillRect/>
          </a:stretch>
        </p:blipFill>
        <p:spPr>
          <a:xfrm>
            <a:off x="9605367" y="2735223"/>
            <a:ext cx="3839885" cy="2373154"/>
          </a:xfrm>
          <a:prstGeom prst="rect">
            <a:avLst/>
          </a:prstGeom>
        </p:spPr>
      </p:pic>
      <p:sp>
        <p:nvSpPr>
          <p:cNvPr id="10" name="Text 5"/>
          <p:cNvSpPr/>
          <p:nvPr/>
        </p:nvSpPr>
        <p:spPr>
          <a:xfrm>
            <a:off x="9605367" y="5416987"/>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Asar" pitchFamily="34" charset="0"/>
                <a:ea typeface="Asar" pitchFamily="34" charset="-122"/>
                <a:cs typeface="Asar" pitchFamily="34" charset="-120"/>
              </a:rPr>
              <a:t>Praticar o autocuidado</a:t>
            </a:r>
            <a:endParaRPr lang="en-US" sz="2400" dirty="0"/>
          </a:p>
        </p:txBody>
      </p:sp>
      <p:sp>
        <p:nvSpPr>
          <p:cNvPr id="11" name="Text 6"/>
          <p:cNvSpPr/>
          <p:nvPr/>
        </p:nvSpPr>
        <p:spPr>
          <a:xfrm>
            <a:off x="9605367" y="5950863"/>
            <a:ext cx="3839885" cy="118514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Asar" pitchFamily="34" charset="0"/>
                <a:ea typeface="Asar" pitchFamily="34" charset="-122"/>
                <a:cs typeface="Asar" pitchFamily="34" charset="-120"/>
              </a:rPr>
              <a:t>Separe um tempo para cuidar de si, seja com atividades que te relaxem, seja com momentos de lazer.</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64037" y="181879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Autoaceitação</a:t>
            </a:r>
            <a:endParaRPr lang="en-US" sz="4850" dirty="0"/>
          </a:p>
        </p:txBody>
      </p:sp>
      <p:sp>
        <p:nvSpPr>
          <p:cNvPr id="4" name="Shape 1"/>
          <p:cNvSpPr/>
          <p:nvPr/>
        </p:nvSpPr>
        <p:spPr>
          <a:xfrm>
            <a:off x="864037" y="3238262"/>
            <a:ext cx="431959" cy="431959"/>
          </a:xfrm>
          <a:prstGeom prst="roundRect">
            <a:avLst>
              <a:gd name="adj" fmla="val 24005"/>
            </a:avLst>
          </a:prstGeom>
          <a:solidFill>
            <a:srgbClr val="003180"/>
          </a:solidFill>
          <a:ln w="15240">
            <a:solidFill>
              <a:srgbClr val="194A99"/>
            </a:solidFill>
            <a:prstDash val="solid"/>
          </a:ln>
        </p:spPr>
        <p:txBody>
          <a:bodyPr/>
          <a:lstStyle/>
          <a:p>
            <a:endParaRPr lang="pt-BR"/>
          </a:p>
        </p:txBody>
      </p:sp>
      <p:sp>
        <p:nvSpPr>
          <p:cNvPr id="5" name="Text 2"/>
          <p:cNvSpPr/>
          <p:nvPr/>
        </p:nvSpPr>
        <p:spPr>
          <a:xfrm>
            <a:off x="1542812" y="323826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Aceitar-se como é</a:t>
            </a:r>
            <a:endParaRPr lang="en-US" sz="2400" dirty="0"/>
          </a:p>
        </p:txBody>
      </p:sp>
      <p:sp>
        <p:nvSpPr>
          <p:cNvPr id="6" name="Text 3"/>
          <p:cNvSpPr/>
          <p:nvPr/>
        </p:nvSpPr>
        <p:spPr>
          <a:xfrm>
            <a:off x="1542812" y="3772138"/>
            <a:ext cx="3820239" cy="79009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Reconhecer seus pontos fortes e fracos, sem julgamentos.</a:t>
            </a:r>
            <a:endParaRPr lang="en-US" sz="1900" dirty="0"/>
          </a:p>
        </p:txBody>
      </p:sp>
      <p:sp>
        <p:nvSpPr>
          <p:cNvPr id="7" name="Shape 4"/>
          <p:cNvSpPr/>
          <p:nvPr/>
        </p:nvSpPr>
        <p:spPr>
          <a:xfrm>
            <a:off x="5609868" y="3238262"/>
            <a:ext cx="431959" cy="431959"/>
          </a:xfrm>
          <a:prstGeom prst="roundRect">
            <a:avLst>
              <a:gd name="adj" fmla="val 24005"/>
            </a:avLst>
          </a:prstGeom>
          <a:solidFill>
            <a:srgbClr val="003180"/>
          </a:solidFill>
          <a:ln w="15240">
            <a:solidFill>
              <a:srgbClr val="194A99"/>
            </a:solidFill>
            <a:prstDash val="solid"/>
          </a:ln>
        </p:spPr>
        <p:txBody>
          <a:bodyPr/>
          <a:lstStyle/>
          <a:p>
            <a:endParaRPr lang="pt-BR"/>
          </a:p>
        </p:txBody>
      </p:sp>
      <p:sp>
        <p:nvSpPr>
          <p:cNvPr id="8" name="Text 5"/>
          <p:cNvSpPr/>
          <p:nvPr/>
        </p:nvSpPr>
        <p:spPr>
          <a:xfrm>
            <a:off x="6288643" y="323826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Cultivar a compaixão</a:t>
            </a:r>
            <a:endParaRPr lang="en-US" sz="2400" dirty="0"/>
          </a:p>
        </p:txBody>
      </p:sp>
      <p:sp>
        <p:nvSpPr>
          <p:cNvPr id="9" name="Text 6"/>
          <p:cNvSpPr/>
          <p:nvPr/>
        </p:nvSpPr>
        <p:spPr>
          <a:xfrm>
            <a:off x="6288643" y="3772138"/>
            <a:ext cx="3820239" cy="79009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Ser gentil consigo mesmo, como seria com um amigo.</a:t>
            </a:r>
            <a:endParaRPr lang="en-US" sz="1900" dirty="0"/>
          </a:p>
        </p:txBody>
      </p:sp>
      <p:sp>
        <p:nvSpPr>
          <p:cNvPr id="10" name="Shape 7"/>
          <p:cNvSpPr/>
          <p:nvPr/>
        </p:nvSpPr>
        <p:spPr>
          <a:xfrm>
            <a:off x="864037" y="5086707"/>
            <a:ext cx="431959" cy="431959"/>
          </a:xfrm>
          <a:prstGeom prst="roundRect">
            <a:avLst>
              <a:gd name="adj" fmla="val 24005"/>
            </a:avLst>
          </a:prstGeom>
          <a:solidFill>
            <a:srgbClr val="003180"/>
          </a:solidFill>
          <a:ln w="15240">
            <a:solidFill>
              <a:srgbClr val="194A99"/>
            </a:solidFill>
            <a:prstDash val="solid"/>
          </a:ln>
        </p:spPr>
        <p:txBody>
          <a:bodyPr/>
          <a:lstStyle/>
          <a:p>
            <a:endParaRPr lang="pt-BR"/>
          </a:p>
        </p:txBody>
      </p:sp>
      <p:sp>
        <p:nvSpPr>
          <p:cNvPr id="11" name="Text 8"/>
          <p:cNvSpPr/>
          <p:nvPr/>
        </p:nvSpPr>
        <p:spPr>
          <a:xfrm>
            <a:off x="1542812" y="508670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Celebrar as conquistas</a:t>
            </a:r>
            <a:endParaRPr lang="en-US" sz="2400" dirty="0"/>
          </a:p>
        </p:txBody>
      </p:sp>
      <p:sp>
        <p:nvSpPr>
          <p:cNvPr id="12" name="Text 9"/>
          <p:cNvSpPr/>
          <p:nvPr/>
        </p:nvSpPr>
        <p:spPr>
          <a:xfrm>
            <a:off x="1542812" y="5620583"/>
            <a:ext cx="3820239" cy="79009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Reconhecer e valorizar seus sucessos, grandes ou pequenos.</a:t>
            </a:r>
            <a:endParaRPr lang="en-US" sz="1900" dirty="0"/>
          </a:p>
        </p:txBody>
      </p:sp>
      <p:sp>
        <p:nvSpPr>
          <p:cNvPr id="13" name="Shape 10"/>
          <p:cNvSpPr/>
          <p:nvPr/>
        </p:nvSpPr>
        <p:spPr>
          <a:xfrm>
            <a:off x="5609868" y="5086707"/>
            <a:ext cx="431959" cy="431959"/>
          </a:xfrm>
          <a:prstGeom prst="roundRect">
            <a:avLst>
              <a:gd name="adj" fmla="val 24005"/>
            </a:avLst>
          </a:prstGeom>
          <a:solidFill>
            <a:srgbClr val="003180"/>
          </a:solidFill>
          <a:ln w="15240">
            <a:solidFill>
              <a:srgbClr val="194A99"/>
            </a:solidFill>
            <a:prstDash val="solid"/>
          </a:ln>
        </p:spPr>
        <p:txBody>
          <a:bodyPr/>
          <a:lstStyle/>
          <a:p>
            <a:endParaRPr lang="pt-BR"/>
          </a:p>
        </p:txBody>
      </p:sp>
      <p:sp>
        <p:nvSpPr>
          <p:cNvPr id="14" name="Text 11"/>
          <p:cNvSpPr/>
          <p:nvPr/>
        </p:nvSpPr>
        <p:spPr>
          <a:xfrm>
            <a:off x="6288643" y="508670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Perdoar os erros</a:t>
            </a:r>
            <a:endParaRPr lang="en-US" sz="2400" dirty="0"/>
          </a:p>
        </p:txBody>
      </p:sp>
      <p:sp>
        <p:nvSpPr>
          <p:cNvPr id="15" name="Text 12"/>
          <p:cNvSpPr/>
          <p:nvPr/>
        </p:nvSpPr>
        <p:spPr>
          <a:xfrm>
            <a:off x="6288643" y="5620583"/>
            <a:ext cx="3820239" cy="79009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Liberar-se do peso do passado e seguir em frente.</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1185029" y="3010972"/>
            <a:ext cx="5582245" cy="616982"/>
          </a:xfrm>
          <a:prstGeom prst="rect">
            <a:avLst/>
          </a:prstGeom>
          <a:noFill/>
          <a:ln/>
        </p:spPr>
        <p:txBody>
          <a:bodyPr wrap="none" lIns="0" tIns="0" rIns="0" bIns="0" rtlCol="0" anchor="t"/>
          <a:lstStyle/>
          <a:p>
            <a:pPr marL="0" indent="0">
              <a:lnSpc>
                <a:spcPts val="4850"/>
              </a:lnSpc>
              <a:buNone/>
            </a:pPr>
            <a:r>
              <a:rPr lang="en-US" sz="3850" dirty="0">
                <a:solidFill>
                  <a:srgbClr val="F5F0F0"/>
                </a:solidFill>
                <a:latin typeface="Asar" pitchFamily="34" charset="0"/>
                <a:ea typeface="Asar" pitchFamily="34" charset="-122"/>
                <a:cs typeface="Asar" pitchFamily="34" charset="-120"/>
              </a:rPr>
              <a:t>Celebrar Pequenas Vitórias</a:t>
            </a:r>
            <a:endParaRPr lang="en-US" sz="3850" dirty="0"/>
          </a:p>
        </p:txBody>
      </p:sp>
      <p:sp>
        <p:nvSpPr>
          <p:cNvPr id="5" name="Shape 1"/>
          <p:cNvSpPr/>
          <p:nvPr/>
        </p:nvSpPr>
        <p:spPr>
          <a:xfrm>
            <a:off x="1185029" y="3924062"/>
            <a:ext cx="6031468" cy="1784271"/>
          </a:xfrm>
          <a:prstGeom prst="roundRect">
            <a:avLst>
              <a:gd name="adj" fmla="val 4648"/>
            </a:avLst>
          </a:prstGeom>
          <a:solidFill>
            <a:srgbClr val="003180"/>
          </a:solidFill>
          <a:ln w="7620">
            <a:solidFill>
              <a:srgbClr val="194A99"/>
            </a:solidFill>
            <a:prstDash val="solid"/>
          </a:ln>
        </p:spPr>
        <p:txBody>
          <a:bodyPr/>
          <a:lstStyle/>
          <a:p>
            <a:endParaRPr lang="pt-BR"/>
          </a:p>
        </p:txBody>
      </p:sp>
      <p:sp>
        <p:nvSpPr>
          <p:cNvPr id="6" name="Text 2"/>
          <p:cNvSpPr/>
          <p:nvPr/>
        </p:nvSpPr>
        <p:spPr>
          <a:xfrm>
            <a:off x="1390055" y="4129088"/>
            <a:ext cx="2468047" cy="308491"/>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Asar" pitchFamily="34" charset="0"/>
                <a:ea typeface="Asar" pitchFamily="34" charset="-122"/>
                <a:cs typeface="Asar" pitchFamily="34" charset="-120"/>
              </a:rPr>
              <a:t>Reconhecimento Diário</a:t>
            </a:r>
            <a:endParaRPr lang="en-US" sz="1900" dirty="0"/>
          </a:p>
        </p:txBody>
      </p:sp>
      <p:sp>
        <p:nvSpPr>
          <p:cNvPr id="7" name="Text 3"/>
          <p:cNvSpPr/>
          <p:nvPr/>
        </p:nvSpPr>
        <p:spPr>
          <a:xfrm>
            <a:off x="1390055" y="4556046"/>
            <a:ext cx="5621417" cy="947261"/>
          </a:xfrm>
          <a:prstGeom prst="rect">
            <a:avLst/>
          </a:prstGeom>
          <a:noFill/>
          <a:ln/>
        </p:spPr>
        <p:txBody>
          <a:bodyPr wrap="square" lIns="0" tIns="0" rIns="0" bIns="0" rtlCol="0" anchor="t"/>
          <a:lstStyle/>
          <a:p>
            <a:pPr marL="0" indent="0">
              <a:lnSpc>
                <a:spcPts val="2450"/>
              </a:lnSpc>
              <a:buNone/>
            </a:pPr>
            <a:r>
              <a:rPr lang="en-US" sz="1550" dirty="0">
                <a:solidFill>
                  <a:srgbClr val="E2E6E9"/>
                </a:solidFill>
                <a:latin typeface="Asar" pitchFamily="34" charset="0"/>
                <a:ea typeface="Asar" pitchFamily="34" charset="-122"/>
                <a:cs typeface="Asar" pitchFamily="34" charset="-120"/>
              </a:rPr>
              <a:t>Reconhecer e celebrar os seus progressos impulsiona a autoestima. Comece a reconhecer os seus avanços e a comemorar as suas conquistas, por menores que sejam.</a:t>
            </a:r>
            <a:endParaRPr lang="en-US" sz="1550" dirty="0"/>
          </a:p>
        </p:txBody>
      </p:sp>
      <p:sp>
        <p:nvSpPr>
          <p:cNvPr id="8" name="Shape 4"/>
          <p:cNvSpPr/>
          <p:nvPr/>
        </p:nvSpPr>
        <p:spPr>
          <a:xfrm>
            <a:off x="7413903" y="3924062"/>
            <a:ext cx="6031468" cy="1784271"/>
          </a:xfrm>
          <a:prstGeom prst="roundRect">
            <a:avLst>
              <a:gd name="adj" fmla="val 4648"/>
            </a:avLst>
          </a:prstGeom>
          <a:solidFill>
            <a:srgbClr val="003180"/>
          </a:solidFill>
          <a:ln w="7620">
            <a:solidFill>
              <a:srgbClr val="194A99"/>
            </a:solidFill>
            <a:prstDash val="solid"/>
          </a:ln>
        </p:spPr>
        <p:txBody>
          <a:bodyPr/>
          <a:lstStyle/>
          <a:p>
            <a:endParaRPr lang="pt-BR"/>
          </a:p>
        </p:txBody>
      </p:sp>
      <p:sp>
        <p:nvSpPr>
          <p:cNvPr id="9" name="Text 5"/>
          <p:cNvSpPr/>
          <p:nvPr/>
        </p:nvSpPr>
        <p:spPr>
          <a:xfrm>
            <a:off x="7618928" y="4129088"/>
            <a:ext cx="2769275" cy="308491"/>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Asar" pitchFamily="34" charset="0"/>
                <a:ea typeface="Asar" pitchFamily="34" charset="-122"/>
                <a:cs typeface="Asar" pitchFamily="34" charset="-120"/>
              </a:rPr>
              <a:t>Estabeleça Metas Menores</a:t>
            </a:r>
            <a:endParaRPr lang="en-US" sz="1900" dirty="0"/>
          </a:p>
        </p:txBody>
      </p:sp>
      <p:sp>
        <p:nvSpPr>
          <p:cNvPr id="10" name="Text 6"/>
          <p:cNvSpPr/>
          <p:nvPr/>
        </p:nvSpPr>
        <p:spPr>
          <a:xfrm>
            <a:off x="7618928" y="4556046"/>
            <a:ext cx="5621417" cy="947261"/>
          </a:xfrm>
          <a:prstGeom prst="rect">
            <a:avLst/>
          </a:prstGeom>
          <a:noFill/>
          <a:ln/>
        </p:spPr>
        <p:txBody>
          <a:bodyPr wrap="square" lIns="0" tIns="0" rIns="0" bIns="0" rtlCol="0" anchor="t"/>
          <a:lstStyle/>
          <a:p>
            <a:pPr marL="0" indent="0">
              <a:lnSpc>
                <a:spcPts val="2450"/>
              </a:lnSpc>
              <a:buNone/>
            </a:pPr>
            <a:r>
              <a:rPr lang="en-US" sz="1550" dirty="0">
                <a:solidFill>
                  <a:srgbClr val="E2E6E9"/>
                </a:solidFill>
                <a:latin typeface="Asar" pitchFamily="34" charset="0"/>
                <a:ea typeface="Asar" pitchFamily="34" charset="-122"/>
                <a:cs typeface="Asar" pitchFamily="34" charset="-120"/>
              </a:rPr>
              <a:t>Divida os seus objetivos em metas menores e mais alcançáveis. Cada vez que você atinge uma dessas metas, sua confiança aumenta.</a:t>
            </a:r>
            <a:endParaRPr lang="en-US" sz="1550" dirty="0"/>
          </a:p>
        </p:txBody>
      </p:sp>
      <p:sp>
        <p:nvSpPr>
          <p:cNvPr id="11" name="Shape 7"/>
          <p:cNvSpPr/>
          <p:nvPr/>
        </p:nvSpPr>
        <p:spPr>
          <a:xfrm>
            <a:off x="1185029" y="5905738"/>
            <a:ext cx="6031468" cy="1784271"/>
          </a:xfrm>
          <a:prstGeom prst="roundRect">
            <a:avLst>
              <a:gd name="adj" fmla="val 4648"/>
            </a:avLst>
          </a:prstGeom>
          <a:solidFill>
            <a:srgbClr val="003180"/>
          </a:solidFill>
          <a:ln w="7620">
            <a:solidFill>
              <a:srgbClr val="194A99"/>
            </a:solidFill>
            <a:prstDash val="solid"/>
          </a:ln>
        </p:spPr>
        <p:txBody>
          <a:bodyPr/>
          <a:lstStyle/>
          <a:p>
            <a:endParaRPr lang="pt-BR"/>
          </a:p>
        </p:txBody>
      </p:sp>
      <p:sp>
        <p:nvSpPr>
          <p:cNvPr id="12" name="Text 8"/>
          <p:cNvSpPr/>
          <p:nvPr/>
        </p:nvSpPr>
        <p:spPr>
          <a:xfrm>
            <a:off x="1390055" y="6110764"/>
            <a:ext cx="2468047" cy="308491"/>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Asar" pitchFamily="34" charset="0"/>
                <a:ea typeface="Asar" pitchFamily="34" charset="-122"/>
                <a:cs typeface="Asar" pitchFamily="34" charset="-120"/>
              </a:rPr>
              <a:t>Recompense-se</a:t>
            </a:r>
            <a:endParaRPr lang="en-US" sz="1900" dirty="0"/>
          </a:p>
        </p:txBody>
      </p:sp>
      <p:sp>
        <p:nvSpPr>
          <p:cNvPr id="13" name="Text 9"/>
          <p:cNvSpPr/>
          <p:nvPr/>
        </p:nvSpPr>
        <p:spPr>
          <a:xfrm>
            <a:off x="1390055" y="6537722"/>
            <a:ext cx="5621417" cy="947261"/>
          </a:xfrm>
          <a:prstGeom prst="rect">
            <a:avLst/>
          </a:prstGeom>
          <a:noFill/>
          <a:ln/>
        </p:spPr>
        <p:txBody>
          <a:bodyPr wrap="square" lIns="0" tIns="0" rIns="0" bIns="0" rtlCol="0" anchor="t"/>
          <a:lstStyle/>
          <a:p>
            <a:pPr marL="0" indent="0">
              <a:lnSpc>
                <a:spcPts val="2450"/>
              </a:lnSpc>
              <a:buNone/>
            </a:pPr>
            <a:r>
              <a:rPr lang="en-US" sz="1550" dirty="0">
                <a:solidFill>
                  <a:srgbClr val="E2E6E9"/>
                </a:solidFill>
                <a:latin typeface="Asar" pitchFamily="34" charset="0"/>
                <a:ea typeface="Asar" pitchFamily="34" charset="-122"/>
                <a:cs typeface="Asar" pitchFamily="34" charset="-120"/>
              </a:rPr>
              <a:t>Cada conquista, por menor que seja, merece uma recompensa. Pode ser algo simples, como tirar um tempo para assistir a um filme ou comer algo que você gosta.</a:t>
            </a:r>
            <a:endParaRPr lang="en-US" sz="1550" dirty="0"/>
          </a:p>
        </p:txBody>
      </p:sp>
      <p:sp>
        <p:nvSpPr>
          <p:cNvPr id="14" name="Shape 10"/>
          <p:cNvSpPr/>
          <p:nvPr/>
        </p:nvSpPr>
        <p:spPr>
          <a:xfrm>
            <a:off x="7413903" y="5905738"/>
            <a:ext cx="6031468" cy="1784271"/>
          </a:xfrm>
          <a:prstGeom prst="roundRect">
            <a:avLst>
              <a:gd name="adj" fmla="val 4648"/>
            </a:avLst>
          </a:prstGeom>
          <a:solidFill>
            <a:srgbClr val="003180"/>
          </a:solidFill>
          <a:ln w="7620">
            <a:solidFill>
              <a:srgbClr val="194A99"/>
            </a:solidFill>
            <a:prstDash val="solid"/>
          </a:ln>
        </p:spPr>
        <p:txBody>
          <a:bodyPr/>
          <a:lstStyle/>
          <a:p>
            <a:endParaRPr lang="pt-BR"/>
          </a:p>
        </p:txBody>
      </p:sp>
      <p:sp>
        <p:nvSpPr>
          <p:cNvPr id="15" name="Text 11"/>
          <p:cNvSpPr/>
          <p:nvPr/>
        </p:nvSpPr>
        <p:spPr>
          <a:xfrm>
            <a:off x="7618928" y="6110764"/>
            <a:ext cx="3349228" cy="308491"/>
          </a:xfrm>
          <a:prstGeom prst="rect">
            <a:avLst/>
          </a:prstGeom>
          <a:noFill/>
          <a:ln/>
        </p:spPr>
        <p:txBody>
          <a:bodyPr wrap="none" lIns="0" tIns="0" rIns="0" bIns="0" rtlCol="0" anchor="t"/>
          <a:lstStyle/>
          <a:p>
            <a:pPr marL="0" indent="0">
              <a:lnSpc>
                <a:spcPts val="2400"/>
              </a:lnSpc>
              <a:buNone/>
            </a:pPr>
            <a:r>
              <a:rPr lang="en-US" sz="1900" dirty="0">
                <a:solidFill>
                  <a:srgbClr val="E2E6E9"/>
                </a:solidFill>
                <a:latin typeface="Asar" pitchFamily="34" charset="0"/>
                <a:ea typeface="Asar" pitchFamily="34" charset="-122"/>
                <a:cs typeface="Asar" pitchFamily="34" charset="-120"/>
              </a:rPr>
              <a:t>Mantenha um Diário de Vitórias</a:t>
            </a:r>
            <a:endParaRPr lang="en-US" sz="1900" dirty="0"/>
          </a:p>
        </p:txBody>
      </p:sp>
      <p:sp>
        <p:nvSpPr>
          <p:cNvPr id="16" name="Text 12"/>
          <p:cNvSpPr/>
          <p:nvPr/>
        </p:nvSpPr>
        <p:spPr>
          <a:xfrm>
            <a:off x="7618928" y="6537722"/>
            <a:ext cx="5621417" cy="947261"/>
          </a:xfrm>
          <a:prstGeom prst="rect">
            <a:avLst/>
          </a:prstGeom>
          <a:noFill/>
          <a:ln/>
        </p:spPr>
        <p:txBody>
          <a:bodyPr wrap="square" lIns="0" tIns="0" rIns="0" bIns="0" rtlCol="0" anchor="t"/>
          <a:lstStyle/>
          <a:p>
            <a:pPr marL="0" indent="0">
              <a:lnSpc>
                <a:spcPts val="2450"/>
              </a:lnSpc>
              <a:buNone/>
            </a:pPr>
            <a:r>
              <a:rPr lang="en-US" sz="1550" dirty="0">
                <a:solidFill>
                  <a:srgbClr val="E2E6E9"/>
                </a:solidFill>
                <a:latin typeface="Asar" pitchFamily="34" charset="0"/>
                <a:ea typeface="Asar" pitchFamily="34" charset="-122"/>
                <a:cs typeface="Asar" pitchFamily="34" charset="-120"/>
              </a:rPr>
              <a:t>Anote diariamente suas pequenas conquistas, mesmo que sejam simples como "acordei no horário" ou "completei aquela tarefa difícil".</a:t>
            </a:r>
            <a:endParaRPr lang="en-US" sz="1550" dirty="0"/>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457200"/>
            <a:ext cx="7772400" cy="914400"/>
          </a:xfrm>
          <a:prstGeom prst="rect">
            <a:avLst/>
          </a:prstGeom>
          <a:noFill/>
        </p:spPr>
        <p:txBody>
          <a:bodyPr wrap="none">
            <a:spAutoFit/>
          </a:bodyPr>
          <a:lstStyle/>
          <a:p>
            <a:r>
              <a:t>Parte 2: Desenvolvendo Foco e Produtividade</a:t>
            </a:r>
          </a:p>
        </p:txBody>
      </p:sp>
      <p:sp>
        <p:nvSpPr>
          <p:cNvPr id="3" name="TextBox 2"/>
          <p:cNvSpPr txBox="1"/>
          <p:nvPr/>
        </p:nvSpPr>
        <p:spPr>
          <a:xfrm>
            <a:off x="914400" y="1371600"/>
            <a:ext cx="7772400" cy="4572000"/>
          </a:xfrm>
          <a:prstGeom prst="rect">
            <a:avLst/>
          </a:prstGeom>
          <a:noFill/>
        </p:spPr>
        <p:txBody>
          <a:bodyPr wrap="none">
            <a:spAutoFit/>
          </a:bodyPr>
          <a:lstStyle/>
          <a:p>
            <a:r>
              <a:t>1. Por que o Foco é o Segredo para Atingir o Sucesso?</a:t>
            </a:r>
          </a:p>
          <a:p/>
          <a:p>
            <a:r>
              <a:t>O foco é uma das habilidades mais importantes para quem deseja atingir o sucesso. Em um mundo cheio de distrações, manter a atenção em uma única tarefa se tornou um grande desafio. No entanto, quem consegue desenvolver essa capacidade de concentração prolongada atinge melhores resultados, seja no trabalho, nos estudos ou nos projetos pessoais.</a:t>
            </a:r>
          </a:p>
          <a:p/>
          <a:p>
            <a:r>
              <a:t>2. Técnicas de Produtividade Para o Dia a Dia</a:t>
            </a:r>
          </a:p>
          <a:p/>
          <a:p>
            <a:r>
              <a:t>Método Pomodoro: Divida o trabalho em blocos de tempo curtos, seguidos por pequenos intervalos para manter o foco e a produtividade. Após quatro ciclos, faça uma pausa mais longa.</a:t>
            </a:r>
          </a:p>
          <a:p/>
          <a:p>
            <a:r>
              <a:t>Matriz de Eisenhower: Priorize suas tarefas em quatro quadrantes: urgente e importante, importante mas não urgente, urgente mas não importante, e nem urgente nem importante.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9091" y="712827"/>
            <a:ext cx="4091345" cy="511373"/>
          </a:xfrm>
          <a:prstGeom prst="rect">
            <a:avLst/>
          </a:prstGeom>
          <a:noFill/>
          <a:ln/>
        </p:spPr>
        <p:txBody>
          <a:bodyPr wrap="none" lIns="0" tIns="0" rIns="0" bIns="0" rtlCol="0" anchor="t"/>
          <a:lstStyle/>
          <a:p>
            <a:pPr marL="0" indent="0">
              <a:lnSpc>
                <a:spcPts val="4000"/>
              </a:lnSpc>
              <a:buNone/>
            </a:pPr>
            <a:r>
              <a:rPr lang="en-US" sz="3200" dirty="0">
                <a:solidFill>
                  <a:srgbClr val="F5F0F0"/>
                </a:solidFill>
                <a:latin typeface="Asar" pitchFamily="34" charset="0"/>
                <a:ea typeface="Asar" pitchFamily="34" charset="-122"/>
                <a:cs typeface="Asar" pitchFamily="34" charset="-120"/>
              </a:rPr>
              <a:t>Introdução</a:t>
            </a:r>
            <a:endParaRPr lang="en-US" sz="3200" dirty="0"/>
          </a:p>
        </p:txBody>
      </p:sp>
      <p:sp>
        <p:nvSpPr>
          <p:cNvPr id="4" name="Shape 1"/>
          <p:cNvSpPr/>
          <p:nvPr/>
        </p:nvSpPr>
        <p:spPr>
          <a:xfrm>
            <a:off x="6059091" y="1653659"/>
            <a:ext cx="368141" cy="3681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5" name="Text 2"/>
          <p:cNvSpPr/>
          <p:nvPr/>
        </p:nvSpPr>
        <p:spPr>
          <a:xfrm>
            <a:off x="6186607" y="1714976"/>
            <a:ext cx="112990" cy="245507"/>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Asar" pitchFamily="34" charset="0"/>
                <a:ea typeface="Asar" pitchFamily="34" charset="-122"/>
                <a:cs typeface="Asar" pitchFamily="34" charset="-120"/>
              </a:rPr>
              <a:t>1</a:t>
            </a:r>
            <a:endParaRPr lang="en-US" sz="1900" dirty="0"/>
          </a:p>
        </p:txBody>
      </p:sp>
      <p:sp>
        <p:nvSpPr>
          <p:cNvPr id="6" name="Text 3"/>
          <p:cNvSpPr/>
          <p:nvPr/>
        </p:nvSpPr>
        <p:spPr>
          <a:xfrm>
            <a:off x="6590824" y="1653659"/>
            <a:ext cx="4023241" cy="255627"/>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Asar" pitchFamily="34" charset="0"/>
                <a:ea typeface="Asar" pitchFamily="34" charset="-122"/>
                <a:cs typeface="Asar" pitchFamily="34" charset="-120"/>
              </a:rPr>
              <a:t>A Importância do Autoconhecimento e do Foco</a:t>
            </a:r>
            <a:endParaRPr lang="en-US" sz="1600" dirty="0"/>
          </a:p>
        </p:txBody>
      </p:sp>
      <p:sp>
        <p:nvSpPr>
          <p:cNvPr id="7" name="Text 4"/>
          <p:cNvSpPr/>
          <p:nvPr/>
        </p:nvSpPr>
        <p:spPr>
          <a:xfrm>
            <a:off x="6590824" y="2007394"/>
            <a:ext cx="7466886" cy="1047750"/>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Asar" pitchFamily="34" charset="0"/>
                <a:ea typeface="Asar" pitchFamily="34" charset="-122"/>
                <a:cs typeface="Asar" pitchFamily="34" charset="-120"/>
              </a:rPr>
              <a:t>O autoconhecimento é a chave para uma vida mais plena e satisfatória. Quanto mais você se conhece, mais consegue fazer escolhas que realmente estão alinhadas com seus valores e seus sonhos. O foco, por sua vez, é o que te ajuda a transformar essas escolhas em ações. Juntos, autoconhecimento e foco são poderosas ferramentas de mudança.</a:t>
            </a:r>
            <a:endParaRPr lang="en-US" sz="1250" dirty="0"/>
          </a:p>
        </p:txBody>
      </p:sp>
      <p:sp>
        <p:nvSpPr>
          <p:cNvPr id="8" name="Shape 5"/>
          <p:cNvSpPr/>
          <p:nvPr/>
        </p:nvSpPr>
        <p:spPr>
          <a:xfrm>
            <a:off x="6059091" y="3402806"/>
            <a:ext cx="368141" cy="3681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9" name="Text 6"/>
          <p:cNvSpPr/>
          <p:nvPr/>
        </p:nvSpPr>
        <p:spPr>
          <a:xfrm>
            <a:off x="6174105" y="3464123"/>
            <a:ext cx="137993" cy="245507"/>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Asar" pitchFamily="34" charset="0"/>
                <a:ea typeface="Asar" pitchFamily="34" charset="-122"/>
                <a:cs typeface="Asar" pitchFamily="34" charset="-120"/>
              </a:rPr>
              <a:t>2</a:t>
            </a:r>
            <a:endParaRPr lang="en-US" sz="1900" dirty="0"/>
          </a:p>
        </p:txBody>
      </p:sp>
      <p:sp>
        <p:nvSpPr>
          <p:cNvPr id="10" name="Text 7"/>
          <p:cNvSpPr/>
          <p:nvPr/>
        </p:nvSpPr>
        <p:spPr>
          <a:xfrm>
            <a:off x="6590824" y="3402806"/>
            <a:ext cx="4295775" cy="255627"/>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Asar" pitchFamily="34" charset="0"/>
                <a:ea typeface="Asar" pitchFamily="34" charset="-122"/>
                <a:cs typeface="Asar" pitchFamily="34" charset="-120"/>
              </a:rPr>
              <a:t>Como Este Guia Pode Mudar Sua Vida em 30 Dias</a:t>
            </a:r>
            <a:endParaRPr lang="en-US" sz="1600" dirty="0"/>
          </a:p>
        </p:txBody>
      </p:sp>
      <p:sp>
        <p:nvSpPr>
          <p:cNvPr id="11" name="Text 8"/>
          <p:cNvSpPr/>
          <p:nvPr/>
        </p:nvSpPr>
        <p:spPr>
          <a:xfrm>
            <a:off x="6590824" y="3756541"/>
            <a:ext cx="7466886" cy="785813"/>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Asar" pitchFamily="34" charset="0"/>
                <a:ea typeface="Asar" pitchFamily="34" charset="-122"/>
                <a:cs typeface="Asar" pitchFamily="34" charset="-120"/>
              </a:rPr>
              <a:t>Você pode estar se perguntando: "Realmente é possível transformar minha vida em 30 dias?". E a resposta é: sim, é possível! Ao longo desse período, você vai aprender a se conectar mais profundamente consigo mesmo, a criar novos hábitos e a desenvolver uma mentalidade mais forte e resiliente.</a:t>
            </a:r>
            <a:endParaRPr lang="en-US" sz="1250" dirty="0"/>
          </a:p>
        </p:txBody>
      </p:sp>
      <p:sp>
        <p:nvSpPr>
          <p:cNvPr id="12" name="Shape 9"/>
          <p:cNvSpPr/>
          <p:nvPr/>
        </p:nvSpPr>
        <p:spPr>
          <a:xfrm>
            <a:off x="6059091" y="4890016"/>
            <a:ext cx="368141" cy="3681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13" name="Text 10"/>
          <p:cNvSpPr/>
          <p:nvPr/>
        </p:nvSpPr>
        <p:spPr>
          <a:xfrm>
            <a:off x="6174819" y="4951333"/>
            <a:ext cx="136684" cy="245507"/>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Asar" pitchFamily="34" charset="0"/>
                <a:ea typeface="Asar" pitchFamily="34" charset="-122"/>
                <a:cs typeface="Asar" pitchFamily="34" charset="-120"/>
              </a:rPr>
              <a:t>3</a:t>
            </a:r>
            <a:endParaRPr lang="en-US" sz="1900" dirty="0"/>
          </a:p>
        </p:txBody>
      </p:sp>
      <p:sp>
        <p:nvSpPr>
          <p:cNvPr id="14" name="Text 11"/>
          <p:cNvSpPr/>
          <p:nvPr/>
        </p:nvSpPr>
        <p:spPr>
          <a:xfrm>
            <a:off x="6590824" y="4890016"/>
            <a:ext cx="3954542" cy="255627"/>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Asar" pitchFamily="34" charset="0"/>
                <a:ea typeface="Asar" pitchFamily="34" charset="-122"/>
                <a:cs typeface="Asar" pitchFamily="34" charset="-120"/>
              </a:rPr>
              <a:t>Parte 1: Compreendendo o Autoconhecimento</a:t>
            </a:r>
            <a:endParaRPr lang="en-US" sz="1600" dirty="0"/>
          </a:p>
        </p:txBody>
      </p:sp>
      <p:sp>
        <p:nvSpPr>
          <p:cNvPr id="15" name="Text 12"/>
          <p:cNvSpPr/>
          <p:nvPr/>
        </p:nvSpPr>
        <p:spPr>
          <a:xfrm>
            <a:off x="6590824" y="5243751"/>
            <a:ext cx="7466886" cy="785813"/>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Asar" pitchFamily="34" charset="0"/>
                <a:ea typeface="Asar" pitchFamily="34" charset="-122"/>
                <a:cs typeface="Asar" pitchFamily="34" charset="-120"/>
              </a:rPr>
              <a:t>Nesta primeira parte, você irá mergulhar no mundo do autoconhecimento, explorando seus valores, crenças, emoções e pontos fortes e fracos. Essa jornada de autodescoberta é fundamental para que você possa direcionar seus esforços de forma mais eficaz e alcançar seus objetivos com mais clareza e propósito.</a:t>
            </a:r>
            <a:endParaRPr lang="en-US" sz="1250" dirty="0"/>
          </a:p>
        </p:txBody>
      </p:sp>
      <p:sp>
        <p:nvSpPr>
          <p:cNvPr id="16" name="Shape 13"/>
          <p:cNvSpPr/>
          <p:nvPr/>
        </p:nvSpPr>
        <p:spPr>
          <a:xfrm>
            <a:off x="6059091" y="6377226"/>
            <a:ext cx="368141" cy="3681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17" name="Text 14"/>
          <p:cNvSpPr/>
          <p:nvPr/>
        </p:nvSpPr>
        <p:spPr>
          <a:xfrm>
            <a:off x="6174581" y="6438543"/>
            <a:ext cx="137041" cy="245507"/>
          </a:xfrm>
          <a:prstGeom prst="rect">
            <a:avLst/>
          </a:prstGeom>
          <a:noFill/>
          <a:ln/>
        </p:spPr>
        <p:txBody>
          <a:bodyPr wrap="none" lIns="0" tIns="0" rIns="0" bIns="0" rtlCol="0" anchor="t"/>
          <a:lstStyle/>
          <a:p>
            <a:pPr marL="0" indent="0" algn="ctr">
              <a:lnSpc>
                <a:spcPts val="1900"/>
              </a:lnSpc>
              <a:buNone/>
            </a:pPr>
            <a:r>
              <a:rPr lang="en-US" sz="1900" dirty="0">
                <a:solidFill>
                  <a:srgbClr val="E2E6E9"/>
                </a:solidFill>
                <a:latin typeface="Asar" pitchFamily="34" charset="0"/>
                <a:ea typeface="Asar" pitchFamily="34" charset="-122"/>
                <a:cs typeface="Asar" pitchFamily="34" charset="-120"/>
              </a:rPr>
              <a:t>4</a:t>
            </a:r>
            <a:endParaRPr lang="en-US" sz="1900" dirty="0"/>
          </a:p>
        </p:txBody>
      </p:sp>
      <p:sp>
        <p:nvSpPr>
          <p:cNvPr id="18" name="Text 15"/>
          <p:cNvSpPr/>
          <p:nvPr/>
        </p:nvSpPr>
        <p:spPr>
          <a:xfrm>
            <a:off x="6590824" y="6377226"/>
            <a:ext cx="3880366" cy="255627"/>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Asar" pitchFamily="34" charset="0"/>
                <a:ea typeface="Asar" pitchFamily="34" charset="-122"/>
                <a:cs typeface="Asar" pitchFamily="34" charset="-120"/>
              </a:rPr>
              <a:t>Parte 2: Desenvolvendo Foco e Produtividade</a:t>
            </a:r>
            <a:endParaRPr lang="en-US" sz="1600" dirty="0"/>
          </a:p>
        </p:txBody>
      </p:sp>
      <p:sp>
        <p:nvSpPr>
          <p:cNvPr id="19" name="Text 16"/>
          <p:cNvSpPr/>
          <p:nvPr/>
        </p:nvSpPr>
        <p:spPr>
          <a:xfrm>
            <a:off x="6590824" y="6730960"/>
            <a:ext cx="7466886" cy="785813"/>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Asar" pitchFamily="34" charset="0"/>
                <a:ea typeface="Asar" pitchFamily="34" charset="-122"/>
                <a:cs typeface="Asar" pitchFamily="34" charset="-120"/>
              </a:rPr>
              <a:t>A segunda parte do guia te levará a um mergulho no universo do foco e da produtividade. Você aprenderá técnicas e estratégias para eliminar distrações, organizar seu tempo e aumentar sua capacidade de concentração, impulsionando seu desempenho em todas as áreas da sua vida.</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5556" y="620435"/>
            <a:ext cx="7872889" cy="1134904"/>
          </a:xfrm>
          <a:prstGeom prst="rect">
            <a:avLst/>
          </a:prstGeom>
          <a:noFill/>
          <a:ln/>
        </p:spPr>
        <p:txBody>
          <a:bodyPr wrap="square" lIns="0" tIns="0" rIns="0" bIns="0" rtlCol="0" anchor="t"/>
          <a:lstStyle/>
          <a:p>
            <a:pPr marL="0" indent="0">
              <a:lnSpc>
                <a:spcPts val="4450"/>
              </a:lnSpc>
              <a:buNone/>
            </a:pPr>
            <a:r>
              <a:rPr lang="en-US" sz="3550" dirty="0">
                <a:solidFill>
                  <a:srgbClr val="F5F0F0"/>
                </a:solidFill>
                <a:latin typeface="Asar" pitchFamily="34" charset="0"/>
                <a:ea typeface="Asar" pitchFamily="34" charset="-122"/>
                <a:cs typeface="Asar" pitchFamily="34" charset="-120"/>
              </a:rPr>
              <a:t>1. O que é Autoconhecimento e Por que Ele é Essencial?</a:t>
            </a:r>
            <a:endParaRPr lang="en-US" sz="3550" dirty="0"/>
          </a:p>
        </p:txBody>
      </p:sp>
      <p:sp>
        <p:nvSpPr>
          <p:cNvPr id="4" name="Shape 1"/>
          <p:cNvSpPr/>
          <p:nvPr/>
        </p:nvSpPr>
        <p:spPr>
          <a:xfrm>
            <a:off x="635556" y="2027634"/>
            <a:ext cx="7872889" cy="1642586"/>
          </a:xfrm>
          <a:prstGeom prst="roundRect">
            <a:avLst>
              <a:gd name="adj" fmla="val 4643"/>
            </a:avLst>
          </a:prstGeom>
          <a:solidFill>
            <a:srgbClr val="003180"/>
          </a:solidFill>
          <a:ln w="7620">
            <a:solidFill>
              <a:srgbClr val="194A99"/>
            </a:solidFill>
            <a:prstDash val="solid"/>
          </a:ln>
        </p:spPr>
        <p:txBody>
          <a:bodyPr/>
          <a:lstStyle/>
          <a:p>
            <a:endParaRPr lang="pt-BR"/>
          </a:p>
        </p:txBody>
      </p:sp>
      <p:sp>
        <p:nvSpPr>
          <p:cNvPr id="5" name="Text 2"/>
          <p:cNvSpPr/>
          <p:nvPr/>
        </p:nvSpPr>
        <p:spPr>
          <a:xfrm>
            <a:off x="824746" y="2216825"/>
            <a:ext cx="2291596" cy="283726"/>
          </a:xfrm>
          <a:prstGeom prst="rect">
            <a:avLst/>
          </a:prstGeom>
          <a:noFill/>
          <a:ln/>
        </p:spPr>
        <p:txBody>
          <a:bodyPr wrap="none" lIns="0" tIns="0" rIns="0" bIns="0" rtlCol="0" anchor="t"/>
          <a:lstStyle/>
          <a:p>
            <a:pPr marL="0" indent="0">
              <a:lnSpc>
                <a:spcPts val="2200"/>
              </a:lnSpc>
              <a:buNone/>
            </a:pPr>
            <a:r>
              <a:rPr lang="en-US" sz="1750" dirty="0">
                <a:solidFill>
                  <a:srgbClr val="E2E6E9"/>
                </a:solidFill>
                <a:latin typeface="Asar" pitchFamily="34" charset="0"/>
                <a:ea typeface="Asar" pitchFamily="34" charset="-122"/>
                <a:cs typeface="Asar" pitchFamily="34" charset="-120"/>
              </a:rPr>
              <a:t>Entendendo a si mesmo</a:t>
            </a:r>
            <a:endParaRPr lang="en-US" sz="1750" dirty="0"/>
          </a:p>
        </p:txBody>
      </p:sp>
      <p:sp>
        <p:nvSpPr>
          <p:cNvPr id="6" name="Text 3"/>
          <p:cNvSpPr/>
          <p:nvPr/>
        </p:nvSpPr>
        <p:spPr>
          <a:xfrm>
            <a:off x="824746" y="2609493"/>
            <a:ext cx="7494508" cy="871538"/>
          </a:xfrm>
          <a:prstGeom prst="rect">
            <a:avLst/>
          </a:prstGeom>
          <a:noFill/>
          <a:ln/>
        </p:spPr>
        <p:txBody>
          <a:bodyPr wrap="square" lIns="0" tIns="0" rIns="0" bIns="0" rtlCol="0" anchor="t"/>
          <a:lstStyle/>
          <a:p>
            <a:pPr marL="0" indent="0">
              <a:lnSpc>
                <a:spcPts val="2250"/>
              </a:lnSpc>
              <a:buNone/>
            </a:pPr>
            <a:r>
              <a:rPr lang="en-US" sz="1400" dirty="0">
                <a:solidFill>
                  <a:srgbClr val="E2E6E9"/>
                </a:solidFill>
                <a:latin typeface="Asar" pitchFamily="34" charset="0"/>
                <a:ea typeface="Asar" pitchFamily="34" charset="-122"/>
                <a:cs typeface="Asar" pitchFamily="34" charset="-120"/>
              </a:rPr>
              <a:t>Autoconhecimento é a capacidade de se conhecer profundamente, incluindo seus valores, crenças, emoções, pontos fortes e fracos. É como olhar para dentro de si mesmo e entender quem você realmente é, o que te motiva, o que te faz feliz e o que te impede de alcançar seus objetivos.</a:t>
            </a:r>
            <a:endParaRPr lang="en-US" sz="1400" dirty="0"/>
          </a:p>
        </p:txBody>
      </p:sp>
      <p:sp>
        <p:nvSpPr>
          <p:cNvPr id="7" name="Shape 4"/>
          <p:cNvSpPr/>
          <p:nvPr/>
        </p:nvSpPr>
        <p:spPr>
          <a:xfrm>
            <a:off x="635556" y="3851791"/>
            <a:ext cx="7872889" cy="1642586"/>
          </a:xfrm>
          <a:prstGeom prst="roundRect">
            <a:avLst>
              <a:gd name="adj" fmla="val 4643"/>
            </a:avLst>
          </a:prstGeom>
          <a:solidFill>
            <a:srgbClr val="003180"/>
          </a:solidFill>
          <a:ln w="7620">
            <a:solidFill>
              <a:srgbClr val="194A99"/>
            </a:solidFill>
            <a:prstDash val="solid"/>
          </a:ln>
        </p:spPr>
        <p:txBody>
          <a:bodyPr/>
          <a:lstStyle/>
          <a:p>
            <a:endParaRPr lang="pt-BR"/>
          </a:p>
        </p:txBody>
      </p:sp>
      <p:sp>
        <p:nvSpPr>
          <p:cNvPr id="8" name="Text 5"/>
          <p:cNvSpPr/>
          <p:nvPr/>
        </p:nvSpPr>
        <p:spPr>
          <a:xfrm>
            <a:off x="824746" y="4040981"/>
            <a:ext cx="3287673" cy="283726"/>
          </a:xfrm>
          <a:prstGeom prst="rect">
            <a:avLst/>
          </a:prstGeom>
          <a:noFill/>
          <a:ln/>
        </p:spPr>
        <p:txBody>
          <a:bodyPr wrap="none" lIns="0" tIns="0" rIns="0" bIns="0" rtlCol="0" anchor="t"/>
          <a:lstStyle/>
          <a:p>
            <a:pPr marL="0" indent="0">
              <a:lnSpc>
                <a:spcPts val="2200"/>
              </a:lnSpc>
              <a:buNone/>
            </a:pPr>
            <a:r>
              <a:rPr lang="en-US" sz="1750" dirty="0">
                <a:solidFill>
                  <a:srgbClr val="E2E6E9"/>
                </a:solidFill>
                <a:latin typeface="Asar" pitchFamily="34" charset="0"/>
                <a:ea typeface="Asar" pitchFamily="34" charset="-122"/>
                <a:cs typeface="Asar" pitchFamily="34" charset="-120"/>
              </a:rPr>
              <a:t>Tomando decisões mais assertivas</a:t>
            </a:r>
            <a:endParaRPr lang="en-US" sz="1750" dirty="0"/>
          </a:p>
        </p:txBody>
      </p:sp>
      <p:sp>
        <p:nvSpPr>
          <p:cNvPr id="9" name="Text 6"/>
          <p:cNvSpPr/>
          <p:nvPr/>
        </p:nvSpPr>
        <p:spPr>
          <a:xfrm>
            <a:off x="824746" y="4433649"/>
            <a:ext cx="7494508" cy="871538"/>
          </a:xfrm>
          <a:prstGeom prst="rect">
            <a:avLst/>
          </a:prstGeom>
          <a:noFill/>
          <a:ln/>
        </p:spPr>
        <p:txBody>
          <a:bodyPr wrap="square" lIns="0" tIns="0" rIns="0" bIns="0" rtlCol="0" anchor="t"/>
          <a:lstStyle/>
          <a:p>
            <a:pPr marL="0" indent="0">
              <a:lnSpc>
                <a:spcPts val="2250"/>
              </a:lnSpc>
              <a:buNone/>
            </a:pPr>
            <a:r>
              <a:rPr lang="en-US" sz="1400" dirty="0">
                <a:solidFill>
                  <a:srgbClr val="E2E6E9"/>
                </a:solidFill>
                <a:latin typeface="Asar" pitchFamily="34" charset="0"/>
                <a:ea typeface="Asar" pitchFamily="34" charset="-122"/>
                <a:cs typeface="Asar" pitchFamily="34" charset="-120"/>
              </a:rPr>
              <a:t>Quando você se conhece melhor, consegue tomar decisões mais assertivas e alinhadas com seus valores e seus sonhos. Você se torna mais consciente de suas necessidades e desejos, o que te permite fazer escolhas que realmente te levam para onde você quer ir.</a:t>
            </a:r>
            <a:endParaRPr lang="en-US" sz="1400" dirty="0"/>
          </a:p>
        </p:txBody>
      </p:sp>
      <p:sp>
        <p:nvSpPr>
          <p:cNvPr id="10" name="Shape 7"/>
          <p:cNvSpPr/>
          <p:nvPr/>
        </p:nvSpPr>
        <p:spPr>
          <a:xfrm>
            <a:off x="635556" y="5675948"/>
            <a:ext cx="7872889" cy="1933099"/>
          </a:xfrm>
          <a:prstGeom prst="roundRect">
            <a:avLst>
              <a:gd name="adj" fmla="val 3946"/>
            </a:avLst>
          </a:prstGeom>
          <a:solidFill>
            <a:srgbClr val="003180"/>
          </a:solidFill>
          <a:ln w="7620">
            <a:solidFill>
              <a:srgbClr val="194A99"/>
            </a:solidFill>
            <a:prstDash val="solid"/>
          </a:ln>
        </p:spPr>
        <p:txBody>
          <a:bodyPr/>
          <a:lstStyle/>
          <a:p>
            <a:endParaRPr lang="pt-BR"/>
          </a:p>
        </p:txBody>
      </p:sp>
      <p:sp>
        <p:nvSpPr>
          <p:cNvPr id="11" name="Text 8"/>
          <p:cNvSpPr/>
          <p:nvPr/>
        </p:nvSpPr>
        <p:spPr>
          <a:xfrm>
            <a:off x="824746" y="5865138"/>
            <a:ext cx="4298871" cy="283726"/>
          </a:xfrm>
          <a:prstGeom prst="rect">
            <a:avLst/>
          </a:prstGeom>
          <a:noFill/>
          <a:ln/>
        </p:spPr>
        <p:txBody>
          <a:bodyPr wrap="none" lIns="0" tIns="0" rIns="0" bIns="0" rtlCol="0" anchor="t"/>
          <a:lstStyle/>
          <a:p>
            <a:pPr marL="0" indent="0">
              <a:lnSpc>
                <a:spcPts val="2200"/>
              </a:lnSpc>
              <a:buNone/>
            </a:pPr>
            <a:r>
              <a:rPr lang="en-US" sz="1750" dirty="0">
                <a:solidFill>
                  <a:srgbClr val="E2E6E9"/>
                </a:solidFill>
                <a:latin typeface="Asar" pitchFamily="34" charset="0"/>
                <a:ea typeface="Asar" pitchFamily="34" charset="-122"/>
                <a:cs typeface="Asar" pitchFamily="34" charset="-120"/>
              </a:rPr>
              <a:t>Construindo relacionamentos mais saudáveis</a:t>
            </a:r>
            <a:endParaRPr lang="en-US" sz="1750" dirty="0"/>
          </a:p>
        </p:txBody>
      </p:sp>
      <p:sp>
        <p:nvSpPr>
          <p:cNvPr id="12" name="Text 9"/>
          <p:cNvSpPr/>
          <p:nvPr/>
        </p:nvSpPr>
        <p:spPr>
          <a:xfrm>
            <a:off x="824746" y="6257806"/>
            <a:ext cx="7494508" cy="1162050"/>
          </a:xfrm>
          <a:prstGeom prst="rect">
            <a:avLst/>
          </a:prstGeom>
          <a:noFill/>
          <a:ln/>
        </p:spPr>
        <p:txBody>
          <a:bodyPr wrap="square" lIns="0" tIns="0" rIns="0" bIns="0" rtlCol="0" anchor="t"/>
          <a:lstStyle/>
          <a:p>
            <a:pPr marL="0" indent="0">
              <a:lnSpc>
                <a:spcPts val="2250"/>
              </a:lnSpc>
              <a:buNone/>
            </a:pPr>
            <a:r>
              <a:rPr lang="en-US" sz="1400" dirty="0">
                <a:solidFill>
                  <a:srgbClr val="E2E6E9"/>
                </a:solidFill>
                <a:latin typeface="Asar" pitchFamily="34" charset="0"/>
                <a:ea typeface="Asar" pitchFamily="34" charset="-122"/>
                <a:cs typeface="Asar" pitchFamily="34" charset="-120"/>
              </a:rPr>
              <a:t>O autoconhecimento também te ajuda a construir relacionamentos mais saudáveis e autênticos. Ao entender seus próprios limites e necessidades, você se torna mais capaz de se comunicar de forma clara e assertiva, criando conexões mais profundas e significativas com as pessoas ao seu redor.</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85029" y="1610439"/>
            <a:ext cx="10191036" cy="771525"/>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2. Identificando Seus Valores e Crenças</a:t>
            </a:r>
            <a:endParaRPr lang="en-US" sz="4850" dirty="0"/>
          </a:p>
        </p:txBody>
      </p:sp>
      <p:sp>
        <p:nvSpPr>
          <p:cNvPr id="3" name="Text 1"/>
          <p:cNvSpPr/>
          <p:nvPr/>
        </p:nvSpPr>
        <p:spPr>
          <a:xfrm>
            <a:off x="1185029" y="2999065"/>
            <a:ext cx="5352931" cy="385763"/>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Como seus valores moldam suas decisões</a:t>
            </a:r>
            <a:endParaRPr lang="en-US" sz="2400" dirty="0"/>
          </a:p>
        </p:txBody>
      </p:sp>
      <p:sp>
        <p:nvSpPr>
          <p:cNvPr id="4" name="Text 2"/>
          <p:cNvSpPr/>
          <p:nvPr/>
        </p:nvSpPr>
        <p:spPr>
          <a:xfrm>
            <a:off x="1185029" y="3631644"/>
            <a:ext cx="5828943" cy="237029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Os valores são as coisas que você considera mais importantes na vida. Eles atuam como uma espécie de bússola interna, guiando suas decisões e ações. Às vezes, você pode não perceber, mas os valores que você adota determinam como você age diante de diferentes situações.</a:t>
            </a:r>
            <a:endParaRPr lang="en-US" sz="1900" dirty="0"/>
          </a:p>
        </p:txBody>
      </p:sp>
      <p:sp>
        <p:nvSpPr>
          <p:cNvPr id="5" name="Text 3"/>
          <p:cNvSpPr/>
          <p:nvPr/>
        </p:nvSpPr>
        <p:spPr>
          <a:xfrm>
            <a:off x="7623810" y="2999065"/>
            <a:ext cx="4155519" cy="385763"/>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Identificando crenças limitantes</a:t>
            </a:r>
            <a:endParaRPr lang="en-US" sz="2400" dirty="0"/>
          </a:p>
        </p:txBody>
      </p:sp>
      <p:sp>
        <p:nvSpPr>
          <p:cNvPr id="6" name="Text 4"/>
          <p:cNvSpPr/>
          <p:nvPr/>
        </p:nvSpPr>
        <p:spPr>
          <a:xfrm>
            <a:off x="7623810" y="3631644"/>
            <a:ext cx="5828943" cy="276534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Enquanto os valores nos ajudam a guiar nossas ações de forma positiva, as crenças limitantes podem nos bloquear. Elas são pensamentos ou ideias que aceitamos como verdade, mas que nos impedem de alcançar nosso potencial. Muitas vezes, essas crenças surgem na infância ou ao longo da vida, baseadas em experiências que tivemos ou coisas que ouvimos de outras pessoas.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574" y="821174"/>
            <a:ext cx="7484983" cy="560903"/>
          </a:xfrm>
          <a:prstGeom prst="rect">
            <a:avLst/>
          </a:prstGeom>
          <a:noFill/>
          <a:ln/>
        </p:spPr>
        <p:txBody>
          <a:bodyPr wrap="none" lIns="0" tIns="0" rIns="0" bIns="0" rtlCol="0" anchor="t"/>
          <a:lstStyle/>
          <a:p>
            <a:pPr marL="0" indent="0">
              <a:lnSpc>
                <a:spcPts val="4400"/>
              </a:lnSpc>
              <a:buNone/>
            </a:pPr>
            <a:r>
              <a:rPr lang="en-US" sz="3500" dirty="0">
                <a:solidFill>
                  <a:srgbClr val="F5F0F0"/>
                </a:solidFill>
                <a:latin typeface="Asar" pitchFamily="34" charset="0"/>
                <a:ea typeface="Asar" pitchFamily="34" charset="-122"/>
                <a:cs typeface="Asar" pitchFamily="34" charset="-120"/>
              </a:rPr>
              <a:t>3. Entendendo Suas Emoções e Reações</a:t>
            </a:r>
            <a:endParaRPr lang="en-US" sz="3500" dirty="0"/>
          </a:p>
        </p:txBody>
      </p:sp>
      <p:sp>
        <p:nvSpPr>
          <p:cNvPr id="4" name="Shape 1"/>
          <p:cNvSpPr/>
          <p:nvPr/>
        </p:nvSpPr>
        <p:spPr>
          <a:xfrm>
            <a:off x="6372344" y="1651278"/>
            <a:ext cx="22860" cy="5757148"/>
          </a:xfrm>
          <a:prstGeom prst="roundRect">
            <a:avLst>
              <a:gd name="adj" fmla="val 329763"/>
            </a:avLst>
          </a:prstGeom>
          <a:solidFill>
            <a:srgbClr val="194A99"/>
          </a:solidFill>
          <a:ln/>
        </p:spPr>
        <p:txBody>
          <a:bodyPr/>
          <a:lstStyle/>
          <a:p>
            <a:endParaRPr lang="pt-BR"/>
          </a:p>
        </p:txBody>
      </p:sp>
      <p:sp>
        <p:nvSpPr>
          <p:cNvPr id="5" name="Shape 2"/>
          <p:cNvSpPr/>
          <p:nvPr/>
        </p:nvSpPr>
        <p:spPr>
          <a:xfrm>
            <a:off x="6562785" y="2043470"/>
            <a:ext cx="628174" cy="22860"/>
          </a:xfrm>
          <a:prstGeom prst="roundRect">
            <a:avLst>
              <a:gd name="adj" fmla="val 329763"/>
            </a:avLst>
          </a:prstGeom>
          <a:solidFill>
            <a:srgbClr val="194A99"/>
          </a:solidFill>
          <a:ln/>
        </p:spPr>
        <p:txBody>
          <a:bodyPr/>
          <a:lstStyle/>
          <a:p>
            <a:endParaRPr lang="pt-BR"/>
          </a:p>
        </p:txBody>
      </p:sp>
      <p:sp>
        <p:nvSpPr>
          <p:cNvPr id="6" name="Shape 3"/>
          <p:cNvSpPr/>
          <p:nvPr/>
        </p:nvSpPr>
        <p:spPr>
          <a:xfrm>
            <a:off x="6181904" y="1853089"/>
            <a:ext cx="403741" cy="4037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7" name="Text 4"/>
          <p:cNvSpPr/>
          <p:nvPr/>
        </p:nvSpPr>
        <p:spPr>
          <a:xfrm>
            <a:off x="6321802" y="1920359"/>
            <a:ext cx="123944" cy="269200"/>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Asar" pitchFamily="34" charset="0"/>
                <a:ea typeface="Asar" pitchFamily="34" charset="-122"/>
                <a:cs typeface="Asar" pitchFamily="34" charset="-120"/>
              </a:rPr>
              <a:t>1</a:t>
            </a:r>
            <a:endParaRPr lang="en-US" sz="2100" dirty="0"/>
          </a:p>
        </p:txBody>
      </p:sp>
      <p:sp>
        <p:nvSpPr>
          <p:cNvPr id="8" name="Text 5"/>
          <p:cNvSpPr/>
          <p:nvPr/>
        </p:nvSpPr>
        <p:spPr>
          <a:xfrm>
            <a:off x="7370921" y="1830705"/>
            <a:ext cx="3295055" cy="28039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Asar" pitchFamily="34" charset="0"/>
                <a:ea typeface="Asar" pitchFamily="34" charset="-122"/>
                <a:cs typeface="Asar" pitchFamily="34" charset="-120"/>
              </a:rPr>
              <a:t>Inteligência emocional no dia a dia</a:t>
            </a:r>
            <a:endParaRPr lang="en-US" sz="1750" dirty="0"/>
          </a:p>
        </p:txBody>
      </p:sp>
      <p:sp>
        <p:nvSpPr>
          <p:cNvPr id="9" name="Text 6"/>
          <p:cNvSpPr/>
          <p:nvPr/>
        </p:nvSpPr>
        <p:spPr>
          <a:xfrm>
            <a:off x="7370921" y="2218730"/>
            <a:ext cx="6631305" cy="114823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Asar" pitchFamily="34" charset="0"/>
                <a:ea typeface="Asar" pitchFamily="34" charset="-122"/>
                <a:cs typeface="Asar" pitchFamily="34" charset="-120"/>
              </a:rPr>
              <a:t>Inteligência emocional é a capacidade de entender e gerenciar suas próprias emoções, além de reconhecer e lidar com as emoções das outras pessoas. Ter inteligência emocional é fundamental para viver de forma equilibrada, seja no trabalho, nos relacionamentos ou nas decisões pessoais.</a:t>
            </a:r>
            <a:endParaRPr lang="en-US" sz="1400" dirty="0"/>
          </a:p>
        </p:txBody>
      </p:sp>
      <p:sp>
        <p:nvSpPr>
          <p:cNvPr id="10" name="Shape 7"/>
          <p:cNvSpPr/>
          <p:nvPr/>
        </p:nvSpPr>
        <p:spPr>
          <a:xfrm>
            <a:off x="6562785" y="4118015"/>
            <a:ext cx="628174" cy="22860"/>
          </a:xfrm>
          <a:prstGeom prst="roundRect">
            <a:avLst>
              <a:gd name="adj" fmla="val 329763"/>
            </a:avLst>
          </a:prstGeom>
          <a:solidFill>
            <a:srgbClr val="194A99"/>
          </a:solidFill>
          <a:ln/>
        </p:spPr>
        <p:txBody>
          <a:bodyPr/>
          <a:lstStyle/>
          <a:p>
            <a:endParaRPr lang="pt-BR"/>
          </a:p>
        </p:txBody>
      </p:sp>
      <p:sp>
        <p:nvSpPr>
          <p:cNvPr id="11" name="Shape 8"/>
          <p:cNvSpPr/>
          <p:nvPr/>
        </p:nvSpPr>
        <p:spPr>
          <a:xfrm>
            <a:off x="6181904" y="3927634"/>
            <a:ext cx="403741" cy="4037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12" name="Text 9"/>
          <p:cNvSpPr/>
          <p:nvPr/>
        </p:nvSpPr>
        <p:spPr>
          <a:xfrm>
            <a:off x="6308110" y="3994904"/>
            <a:ext cx="151328" cy="269200"/>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Asar" pitchFamily="34" charset="0"/>
                <a:ea typeface="Asar" pitchFamily="34" charset="-122"/>
                <a:cs typeface="Asar" pitchFamily="34" charset="-120"/>
              </a:rPr>
              <a:t>2</a:t>
            </a:r>
            <a:endParaRPr lang="en-US" sz="2100" dirty="0"/>
          </a:p>
        </p:txBody>
      </p:sp>
      <p:sp>
        <p:nvSpPr>
          <p:cNvPr id="13" name="Text 10"/>
          <p:cNvSpPr/>
          <p:nvPr/>
        </p:nvSpPr>
        <p:spPr>
          <a:xfrm>
            <a:off x="7370921" y="3905250"/>
            <a:ext cx="4341257" cy="28039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Asar" pitchFamily="34" charset="0"/>
                <a:ea typeface="Asar" pitchFamily="34" charset="-122"/>
                <a:cs typeface="Asar" pitchFamily="34" charset="-120"/>
              </a:rPr>
              <a:t>Como suas emoções afetam sua produtividade</a:t>
            </a:r>
            <a:endParaRPr lang="en-US" sz="1750" dirty="0"/>
          </a:p>
        </p:txBody>
      </p:sp>
      <p:sp>
        <p:nvSpPr>
          <p:cNvPr id="14" name="Text 11"/>
          <p:cNvSpPr/>
          <p:nvPr/>
        </p:nvSpPr>
        <p:spPr>
          <a:xfrm>
            <a:off x="7370921" y="4293275"/>
            <a:ext cx="6631305" cy="114823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Asar" pitchFamily="34" charset="0"/>
                <a:ea typeface="Asar" pitchFamily="34" charset="-122"/>
                <a:cs typeface="Asar" pitchFamily="34" charset="-120"/>
              </a:rPr>
              <a:t>As emoções estão profundamente ligadas à forma como você se comporta e desempenha suas atividades diárias. Se você está se sentindo motivado e alegre, é mais provável que tenha um dia produtivo. No entanto, quando está estressado, ansioso ou frustrado, a produtividade pode diminuir significativamente.</a:t>
            </a:r>
            <a:endParaRPr lang="en-US" sz="1400" dirty="0"/>
          </a:p>
        </p:txBody>
      </p:sp>
      <p:sp>
        <p:nvSpPr>
          <p:cNvPr id="15" name="Shape 12"/>
          <p:cNvSpPr/>
          <p:nvPr/>
        </p:nvSpPr>
        <p:spPr>
          <a:xfrm>
            <a:off x="6562785" y="6192560"/>
            <a:ext cx="628174" cy="22860"/>
          </a:xfrm>
          <a:prstGeom prst="roundRect">
            <a:avLst>
              <a:gd name="adj" fmla="val 329763"/>
            </a:avLst>
          </a:prstGeom>
          <a:solidFill>
            <a:srgbClr val="194A99"/>
          </a:solidFill>
          <a:ln/>
        </p:spPr>
        <p:txBody>
          <a:bodyPr/>
          <a:lstStyle/>
          <a:p>
            <a:endParaRPr lang="pt-BR"/>
          </a:p>
        </p:txBody>
      </p:sp>
      <p:sp>
        <p:nvSpPr>
          <p:cNvPr id="16" name="Shape 13"/>
          <p:cNvSpPr/>
          <p:nvPr/>
        </p:nvSpPr>
        <p:spPr>
          <a:xfrm>
            <a:off x="6181904" y="6002179"/>
            <a:ext cx="403741" cy="403741"/>
          </a:xfrm>
          <a:prstGeom prst="roundRect">
            <a:avLst>
              <a:gd name="adj" fmla="val 18671"/>
            </a:avLst>
          </a:prstGeom>
          <a:solidFill>
            <a:srgbClr val="003180"/>
          </a:solidFill>
          <a:ln w="7620">
            <a:solidFill>
              <a:srgbClr val="194A99"/>
            </a:solidFill>
            <a:prstDash val="solid"/>
          </a:ln>
        </p:spPr>
        <p:txBody>
          <a:bodyPr/>
          <a:lstStyle/>
          <a:p>
            <a:endParaRPr lang="pt-BR"/>
          </a:p>
        </p:txBody>
      </p:sp>
      <p:sp>
        <p:nvSpPr>
          <p:cNvPr id="17" name="Text 14"/>
          <p:cNvSpPr/>
          <p:nvPr/>
        </p:nvSpPr>
        <p:spPr>
          <a:xfrm>
            <a:off x="6308705" y="6069449"/>
            <a:ext cx="150019" cy="269200"/>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Asar" pitchFamily="34" charset="0"/>
                <a:ea typeface="Asar" pitchFamily="34" charset="-122"/>
                <a:cs typeface="Asar" pitchFamily="34" charset="-120"/>
              </a:rPr>
              <a:t>3</a:t>
            </a:r>
            <a:endParaRPr lang="en-US" sz="2100" dirty="0"/>
          </a:p>
        </p:txBody>
      </p:sp>
      <p:sp>
        <p:nvSpPr>
          <p:cNvPr id="18" name="Text 15"/>
          <p:cNvSpPr/>
          <p:nvPr/>
        </p:nvSpPr>
        <p:spPr>
          <a:xfrm>
            <a:off x="7370921" y="5979795"/>
            <a:ext cx="5513070" cy="280392"/>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Asar" pitchFamily="34" charset="0"/>
                <a:ea typeface="Asar" pitchFamily="34" charset="-122"/>
                <a:cs typeface="Asar" pitchFamily="34" charset="-120"/>
              </a:rPr>
              <a:t>Gerenciando suas emoções para aumentar a produtividade</a:t>
            </a:r>
            <a:endParaRPr lang="en-US" sz="1750" dirty="0"/>
          </a:p>
        </p:txBody>
      </p:sp>
      <p:sp>
        <p:nvSpPr>
          <p:cNvPr id="19" name="Text 16"/>
          <p:cNvSpPr/>
          <p:nvPr/>
        </p:nvSpPr>
        <p:spPr>
          <a:xfrm>
            <a:off x="7370921" y="6367820"/>
            <a:ext cx="6631305" cy="86117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Asar" pitchFamily="34" charset="0"/>
                <a:ea typeface="Asar" pitchFamily="34" charset="-122"/>
                <a:cs typeface="Asar" pitchFamily="34" charset="-120"/>
              </a:rPr>
              <a:t>Para manter a produtividade alta, é essencial aprender a reconhecer e gerenciar suas emoções. Aqui estão algumas dicas práticas: pausas estratégicas, mindfulness e equilíbrio emocional.</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1007" y="522803"/>
            <a:ext cx="7814786" cy="1186577"/>
          </a:xfrm>
          <a:prstGeom prst="rect">
            <a:avLst/>
          </a:prstGeom>
          <a:noFill/>
          <a:ln/>
        </p:spPr>
        <p:txBody>
          <a:bodyPr wrap="square" lIns="0" tIns="0" rIns="0" bIns="0" rtlCol="0" anchor="t"/>
          <a:lstStyle/>
          <a:p>
            <a:pPr marL="0" indent="0">
              <a:lnSpc>
                <a:spcPts val="4650"/>
              </a:lnSpc>
              <a:buNone/>
            </a:pPr>
            <a:r>
              <a:rPr lang="en-US" sz="3700" dirty="0">
                <a:solidFill>
                  <a:srgbClr val="F5F0F0"/>
                </a:solidFill>
                <a:latin typeface="Asar" pitchFamily="34" charset="0"/>
                <a:ea typeface="Asar" pitchFamily="34" charset="-122"/>
                <a:cs typeface="Asar" pitchFamily="34" charset="-120"/>
              </a:rPr>
              <a:t>4. Forças e Fraquezas: Como Usar a Seu Favor</a:t>
            </a:r>
            <a:endParaRPr lang="en-US" sz="3700" dirty="0"/>
          </a:p>
        </p:txBody>
      </p:sp>
      <p:pic>
        <p:nvPicPr>
          <p:cNvPr id="4" name="Image 1" descr="preencoded.png"/>
          <p:cNvPicPr>
            <a:picLocks noChangeAspect="1"/>
          </p:cNvPicPr>
          <p:nvPr/>
        </p:nvPicPr>
        <p:blipFill>
          <a:blip r:embed="rId4"/>
          <a:stretch>
            <a:fillRect/>
          </a:stretch>
        </p:blipFill>
        <p:spPr>
          <a:xfrm>
            <a:off x="6151007" y="1994178"/>
            <a:ext cx="949404" cy="2005489"/>
          </a:xfrm>
          <a:prstGeom prst="rect">
            <a:avLst/>
          </a:prstGeom>
        </p:spPr>
      </p:pic>
      <p:sp>
        <p:nvSpPr>
          <p:cNvPr id="5" name="Text 1"/>
          <p:cNvSpPr/>
          <p:nvPr/>
        </p:nvSpPr>
        <p:spPr>
          <a:xfrm>
            <a:off x="7385209" y="2183963"/>
            <a:ext cx="4036100" cy="296704"/>
          </a:xfrm>
          <a:prstGeom prst="rect">
            <a:avLst/>
          </a:prstGeom>
          <a:noFill/>
          <a:ln/>
        </p:spPr>
        <p:txBody>
          <a:bodyPr wrap="none" lIns="0" tIns="0" rIns="0" bIns="0" rtlCol="0" anchor="t"/>
          <a:lstStyle/>
          <a:p>
            <a:pPr marL="0" indent="0" algn="l">
              <a:lnSpc>
                <a:spcPts val="2300"/>
              </a:lnSpc>
              <a:buNone/>
            </a:pPr>
            <a:r>
              <a:rPr lang="en-US" sz="1850" dirty="0">
                <a:solidFill>
                  <a:srgbClr val="E2E6E9"/>
                </a:solidFill>
                <a:latin typeface="Asar" pitchFamily="34" charset="0"/>
                <a:ea typeface="Asar" pitchFamily="34" charset="-122"/>
                <a:cs typeface="Asar" pitchFamily="34" charset="-120"/>
              </a:rPr>
              <a:t>Como fazer uma análise pessoal honesta</a:t>
            </a:r>
            <a:endParaRPr lang="en-US" sz="1850" dirty="0"/>
          </a:p>
        </p:txBody>
      </p:sp>
      <p:sp>
        <p:nvSpPr>
          <p:cNvPr id="6" name="Text 2"/>
          <p:cNvSpPr/>
          <p:nvPr/>
        </p:nvSpPr>
        <p:spPr>
          <a:xfrm>
            <a:off x="7385209" y="2594491"/>
            <a:ext cx="6580584" cy="1215390"/>
          </a:xfrm>
          <a:prstGeom prst="rect">
            <a:avLst/>
          </a:prstGeom>
          <a:noFill/>
          <a:ln/>
        </p:spPr>
        <p:txBody>
          <a:bodyPr wrap="square" lIns="0" tIns="0" rIns="0" bIns="0" rtlCol="0" anchor="t"/>
          <a:lstStyle/>
          <a:p>
            <a:pPr marL="0" indent="0" algn="l">
              <a:lnSpc>
                <a:spcPts val="2350"/>
              </a:lnSpc>
              <a:buNone/>
            </a:pPr>
            <a:r>
              <a:rPr lang="en-US" sz="1450" dirty="0">
                <a:solidFill>
                  <a:srgbClr val="E2E6E9"/>
                </a:solidFill>
                <a:latin typeface="Asar" pitchFamily="34" charset="0"/>
                <a:ea typeface="Asar" pitchFamily="34" charset="-122"/>
                <a:cs typeface="Asar" pitchFamily="34" charset="-120"/>
              </a:rPr>
              <a:t>Conhecer suas forças e fraquezas é essencial para o autoconhecimento. Muitas vezes, ignoramos nossos pontos fracos ou evitamos pensar sobre eles, mas uma análise honesta pode ser libertadora e ajudar a direcionar seu crescimento pessoal e profissional.</a:t>
            </a:r>
            <a:endParaRPr lang="en-US" sz="1450" dirty="0"/>
          </a:p>
        </p:txBody>
      </p:sp>
      <p:pic>
        <p:nvPicPr>
          <p:cNvPr id="7" name="Image 2" descr="preencoded.png"/>
          <p:cNvPicPr>
            <a:picLocks noChangeAspect="1"/>
          </p:cNvPicPr>
          <p:nvPr/>
        </p:nvPicPr>
        <p:blipFill>
          <a:blip r:embed="rId5"/>
          <a:stretch>
            <a:fillRect/>
          </a:stretch>
        </p:blipFill>
        <p:spPr>
          <a:xfrm>
            <a:off x="6151007" y="3999667"/>
            <a:ext cx="949404" cy="2005489"/>
          </a:xfrm>
          <a:prstGeom prst="rect">
            <a:avLst/>
          </a:prstGeom>
        </p:spPr>
      </p:pic>
      <p:sp>
        <p:nvSpPr>
          <p:cNvPr id="8" name="Text 3"/>
          <p:cNvSpPr/>
          <p:nvPr/>
        </p:nvSpPr>
        <p:spPr>
          <a:xfrm>
            <a:off x="7385209" y="4189452"/>
            <a:ext cx="6029682" cy="296704"/>
          </a:xfrm>
          <a:prstGeom prst="rect">
            <a:avLst/>
          </a:prstGeom>
          <a:noFill/>
          <a:ln/>
        </p:spPr>
        <p:txBody>
          <a:bodyPr wrap="none" lIns="0" tIns="0" rIns="0" bIns="0" rtlCol="0" anchor="t"/>
          <a:lstStyle/>
          <a:p>
            <a:pPr marL="0" indent="0" algn="l">
              <a:lnSpc>
                <a:spcPts val="2300"/>
              </a:lnSpc>
              <a:buNone/>
            </a:pPr>
            <a:r>
              <a:rPr lang="en-US" sz="1850" dirty="0">
                <a:solidFill>
                  <a:srgbClr val="E2E6E9"/>
                </a:solidFill>
                <a:latin typeface="Asar" pitchFamily="34" charset="0"/>
                <a:ea typeface="Asar" pitchFamily="34" charset="-122"/>
                <a:cs typeface="Asar" pitchFamily="34" charset="-120"/>
              </a:rPr>
              <a:t>Transformando fraquezas em oportunidades de crescimento</a:t>
            </a:r>
            <a:endParaRPr lang="en-US" sz="1850" dirty="0"/>
          </a:p>
        </p:txBody>
      </p:sp>
      <p:sp>
        <p:nvSpPr>
          <p:cNvPr id="9" name="Text 4"/>
          <p:cNvSpPr/>
          <p:nvPr/>
        </p:nvSpPr>
        <p:spPr>
          <a:xfrm>
            <a:off x="7385209" y="4599980"/>
            <a:ext cx="6580584" cy="1215390"/>
          </a:xfrm>
          <a:prstGeom prst="rect">
            <a:avLst/>
          </a:prstGeom>
          <a:noFill/>
          <a:ln/>
        </p:spPr>
        <p:txBody>
          <a:bodyPr wrap="square" lIns="0" tIns="0" rIns="0" bIns="0" rtlCol="0" anchor="t"/>
          <a:lstStyle/>
          <a:p>
            <a:pPr marL="0" indent="0" algn="l">
              <a:lnSpc>
                <a:spcPts val="2350"/>
              </a:lnSpc>
              <a:buNone/>
            </a:pPr>
            <a:r>
              <a:rPr lang="en-US" sz="1450" dirty="0">
                <a:solidFill>
                  <a:srgbClr val="E2E6E9"/>
                </a:solidFill>
                <a:latin typeface="Asar" pitchFamily="34" charset="0"/>
                <a:ea typeface="Asar" pitchFamily="34" charset="-122"/>
                <a:cs typeface="Asar" pitchFamily="34" charset="-120"/>
              </a:rPr>
              <a:t>Suas fraquezas não precisam ser uma barreira. Na verdade, elas podem ser pontos de partida para melhorias significativas. Quando você reconhece uma área de dificuldade, tem a chance de desenvolver habilidades que antes estavam subutilizadas.</a:t>
            </a:r>
            <a:endParaRPr lang="en-US" sz="1450" dirty="0"/>
          </a:p>
        </p:txBody>
      </p:sp>
      <p:pic>
        <p:nvPicPr>
          <p:cNvPr id="10" name="Image 3" descr="preencoded.png"/>
          <p:cNvPicPr>
            <a:picLocks noChangeAspect="1"/>
          </p:cNvPicPr>
          <p:nvPr/>
        </p:nvPicPr>
        <p:blipFill>
          <a:blip r:embed="rId6"/>
          <a:stretch>
            <a:fillRect/>
          </a:stretch>
        </p:blipFill>
        <p:spPr>
          <a:xfrm>
            <a:off x="6151007" y="6005155"/>
            <a:ext cx="949404" cy="1701641"/>
          </a:xfrm>
          <a:prstGeom prst="rect">
            <a:avLst/>
          </a:prstGeom>
        </p:spPr>
      </p:pic>
      <p:sp>
        <p:nvSpPr>
          <p:cNvPr id="11" name="Text 5"/>
          <p:cNvSpPr/>
          <p:nvPr/>
        </p:nvSpPr>
        <p:spPr>
          <a:xfrm>
            <a:off x="7385209" y="6194941"/>
            <a:ext cx="4273153" cy="296704"/>
          </a:xfrm>
          <a:prstGeom prst="rect">
            <a:avLst/>
          </a:prstGeom>
          <a:noFill/>
          <a:ln/>
        </p:spPr>
        <p:txBody>
          <a:bodyPr wrap="none" lIns="0" tIns="0" rIns="0" bIns="0" rtlCol="0" anchor="t"/>
          <a:lstStyle/>
          <a:p>
            <a:pPr marL="0" indent="0" algn="l">
              <a:lnSpc>
                <a:spcPts val="2300"/>
              </a:lnSpc>
              <a:buNone/>
            </a:pPr>
            <a:r>
              <a:rPr lang="en-US" sz="1850" dirty="0">
                <a:solidFill>
                  <a:srgbClr val="E2E6E9"/>
                </a:solidFill>
                <a:latin typeface="Asar" pitchFamily="34" charset="0"/>
                <a:ea typeface="Asar" pitchFamily="34" charset="-122"/>
                <a:cs typeface="Asar" pitchFamily="34" charset="-120"/>
              </a:rPr>
              <a:t>Aceitação, planejamento e prática contínua</a:t>
            </a:r>
            <a:endParaRPr lang="en-US" sz="1850" dirty="0"/>
          </a:p>
        </p:txBody>
      </p:sp>
      <p:sp>
        <p:nvSpPr>
          <p:cNvPr id="12" name="Text 6"/>
          <p:cNvSpPr/>
          <p:nvPr/>
        </p:nvSpPr>
        <p:spPr>
          <a:xfrm>
            <a:off x="7385209" y="6605468"/>
            <a:ext cx="6580584" cy="911543"/>
          </a:xfrm>
          <a:prstGeom prst="rect">
            <a:avLst/>
          </a:prstGeom>
          <a:noFill/>
          <a:ln/>
        </p:spPr>
        <p:txBody>
          <a:bodyPr wrap="square" lIns="0" tIns="0" rIns="0" bIns="0" rtlCol="0" anchor="t"/>
          <a:lstStyle/>
          <a:p>
            <a:pPr marL="0" indent="0" algn="l">
              <a:lnSpc>
                <a:spcPts val="2350"/>
              </a:lnSpc>
              <a:buNone/>
            </a:pPr>
            <a:r>
              <a:rPr lang="en-US" sz="1450" dirty="0">
                <a:solidFill>
                  <a:srgbClr val="E2E6E9"/>
                </a:solidFill>
                <a:latin typeface="Asar" pitchFamily="34" charset="0"/>
                <a:ea typeface="Asar" pitchFamily="34" charset="-122"/>
                <a:cs typeface="Asar" pitchFamily="34" charset="-120"/>
              </a:rPr>
              <a:t>Lembre-se: reconhecer e trabalhar suas fraquezas não é sinal de fraqueza, mas de coragem. É através desse processo que você se torna mais forte e preparado para enfrentar desafios maiores.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529"/>
          </a:xfrm>
          <a:prstGeom prst="rect">
            <a:avLst/>
          </a:prstGeom>
        </p:spPr>
      </p:pic>
      <p:sp>
        <p:nvSpPr>
          <p:cNvPr id="3" name="Text 0"/>
          <p:cNvSpPr/>
          <p:nvPr/>
        </p:nvSpPr>
        <p:spPr>
          <a:xfrm>
            <a:off x="618649" y="486132"/>
            <a:ext cx="7906703" cy="1657350"/>
          </a:xfrm>
          <a:prstGeom prst="rect">
            <a:avLst/>
          </a:prstGeom>
          <a:noFill/>
          <a:ln/>
        </p:spPr>
        <p:txBody>
          <a:bodyPr wrap="square" lIns="0" tIns="0" rIns="0" bIns="0" rtlCol="0" anchor="t"/>
          <a:lstStyle/>
          <a:p>
            <a:pPr marL="0" indent="0">
              <a:lnSpc>
                <a:spcPts val="4350"/>
              </a:lnSpc>
              <a:buNone/>
            </a:pPr>
            <a:r>
              <a:rPr lang="en-US" sz="3450" dirty="0">
                <a:solidFill>
                  <a:srgbClr val="F5F0F0"/>
                </a:solidFill>
                <a:latin typeface="Asar" pitchFamily="34" charset="0"/>
                <a:ea typeface="Asar" pitchFamily="34" charset="-122"/>
                <a:cs typeface="Asar" pitchFamily="34" charset="-120"/>
              </a:rPr>
              <a:t>5. Definindo Metas Pessoais e Profissionais Alinhadas ao Seu Eu Verdadeiro</a:t>
            </a:r>
            <a:endParaRPr lang="en-US" sz="3450" dirty="0"/>
          </a:p>
        </p:txBody>
      </p:sp>
      <p:sp>
        <p:nvSpPr>
          <p:cNvPr id="4" name="Shape 1"/>
          <p:cNvSpPr/>
          <p:nvPr/>
        </p:nvSpPr>
        <p:spPr>
          <a:xfrm>
            <a:off x="618649" y="2408634"/>
            <a:ext cx="7906703" cy="5338763"/>
          </a:xfrm>
          <a:prstGeom prst="roundRect">
            <a:avLst>
              <a:gd name="adj" fmla="val 1391"/>
            </a:avLst>
          </a:prstGeom>
          <a:noFill/>
          <a:ln w="7620">
            <a:solidFill>
              <a:srgbClr val="FFFFFF">
                <a:alpha val="24000"/>
              </a:srgbClr>
            </a:solidFill>
            <a:prstDash val="solid"/>
          </a:ln>
        </p:spPr>
        <p:txBody>
          <a:bodyPr/>
          <a:lstStyle/>
          <a:p>
            <a:endParaRPr lang="pt-BR"/>
          </a:p>
        </p:txBody>
      </p:sp>
      <p:sp>
        <p:nvSpPr>
          <p:cNvPr id="5" name="Shape 2"/>
          <p:cNvSpPr/>
          <p:nvPr/>
        </p:nvSpPr>
        <p:spPr>
          <a:xfrm>
            <a:off x="626269" y="2416254"/>
            <a:ext cx="7891463" cy="510064"/>
          </a:xfrm>
          <a:prstGeom prst="rect">
            <a:avLst/>
          </a:prstGeom>
          <a:solidFill>
            <a:srgbClr val="FFFFFF">
              <a:alpha val="4000"/>
            </a:srgbClr>
          </a:solidFill>
          <a:ln/>
        </p:spPr>
        <p:txBody>
          <a:bodyPr/>
          <a:lstStyle/>
          <a:p>
            <a:endParaRPr lang="pt-BR"/>
          </a:p>
        </p:txBody>
      </p:sp>
      <p:sp>
        <p:nvSpPr>
          <p:cNvPr id="6" name="Text 3"/>
          <p:cNvSpPr/>
          <p:nvPr/>
        </p:nvSpPr>
        <p:spPr>
          <a:xfrm>
            <a:off x="802958" y="2529840"/>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SMART</a:t>
            </a:r>
            <a:endParaRPr lang="en-US" sz="1350" dirty="0"/>
          </a:p>
        </p:txBody>
      </p:sp>
      <p:sp>
        <p:nvSpPr>
          <p:cNvPr id="7" name="Text 4"/>
          <p:cNvSpPr/>
          <p:nvPr/>
        </p:nvSpPr>
        <p:spPr>
          <a:xfrm>
            <a:off x="4752499" y="2529840"/>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Descrição</a:t>
            </a:r>
            <a:endParaRPr lang="en-US" sz="1350" dirty="0"/>
          </a:p>
        </p:txBody>
      </p:sp>
      <p:sp>
        <p:nvSpPr>
          <p:cNvPr id="8" name="Shape 5"/>
          <p:cNvSpPr/>
          <p:nvPr/>
        </p:nvSpPr>
        <p:spPr>
          <a:xfrm>
            <a:off x="626269" y="2926318"/>
            <a:ext cx="7891463" cy="792956"/>
          </a:xfrm>
          <a:prstGeom prst="rect">
            <a:avLst/>
          </a:prstGeom>
          <a:solidFill>
            <a:srgbClr val="000000">
              <a:alpha val="4000"/>
            </a:srgbClr>
          </a:solidFill>
          <a:ln/>
        </p:spPr>
        <p:txBody>
          <a:bodyPr/>
          <a:lstStyle/>
          <a:p>
            <a:endParaRPr lang="pt-BR"/>
          </a:p>
        </p:txBody>
      </p:sp>
      <p:sp>
        <p:nvSpPr>
          <p:cNvPr id="9" name="Text 6"/>
          <p:cNvSpPr/>
          <p:nvPr/>
        </p:nvSpPr>
        <p:spPr>
          <a:xfrm>
            <a:off x="802958" y="3039904"/>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S (Specific)</a:t>
            </a:r>
            <a:endParaRPr lang="en-US" sz="1350" dirty="0"/>
          </a:p>
        </p:txBody>
      </p:sp>
      <p:sp>
        <p:nvSpPr>
          <p:cNvPr id="10" name="Text 7"/>
          <p:cNvSpPr/>
          <p:nvPr/>
        </p:nvSpPr>
        <p:spPr>
          <a:xfrm>
            <a:off x="4752499" y="3039904"/>
            <a:ext cx="3588544" cy="565785"/>
          </a:xfrm>
          <a:prstGeom prst="rect">
            <a:avLst/>
          </a:prstGeom>
          <a:noFill/>
          <a:ln/>
        </p:spPr>
        <p:txBody>
          <a:bodyPr wrap="squar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Específicas – O que exatamente você quer alcançar?</a:t>
            </a:r>
            <a:endParaRPr lang="en-US" sz="1350" dirty="0"/>
          </a:p>
        </p:txBody>
      </p:sp>
      <p:sp>
        <p:nvSpPr>
          <p:cNvPr id="11" name="Shape 8"/>
          <p:cNvSpPr/>
          <p:nvPr/>
        </p:nvSpPr>
        <p:spPr>
          <a:xfrm>
            <a:off x="626269" y="3719274"/>
            <a:ext cx="7891463" cy="792956"/>
          </a:xfrm>
          <a:prstGeom prst="rect">
            <a:avLst/>
          </a:prstGeom>
          <a:solidFill>
            <a:srgbClr val="FFFFFF">
              <a:alpha val="4000"/>
            </a:srgbClr>
          </a:solidFill>
          <a:ln/>
        </p:spPr>
        <p:txBody>
          <a:bodyPr/>
          <a:lstStyle/>
          <a:p>
            <a:endParaRPr lang="pt-BR"/>
          </a:p>
        </p:txBody>
      </p:sp>
      <p:sp>
        <p:nvSpPr>
          <p:cNvPr id="12" name="Text 9"/>
          <p:cNvSpPr/>
          <p:nvPr/>
        </p:nvSpPr>
        <p:spPr>
          <a:xfrm>
            <a:off x="802958" y="3832860"/>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M (Measurable)</a:t>
            </a:r>
            <a:endParaRPr lang="en-US" sz="1350" dirty="0"/>
          </a:p>
        </p:txBody>
      </p:sp>
      <p:sp>
        <p:nvSpPr>
          <p:cNvPr id="13" name="Text 10"/>
          <p:cNvSpPr/>
          <p:nvPr/>
        </p:nvSpPr>
        <p:spPr>
          <a:xfrm>
            <a:off x="4752499" y="3832860"/>
            <a:ext cx="3588544" cy="565785"/>
          </a:xfrm>
          <a:prstGeom prst="rect">
            <a:avLst/>
          </a:prstGeom>
          <a:noFill/>
          <a:ln/>
        </p:spPr>
        <p:txBody>
          <a:bodyPr wrap="squar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Mensuráveis – Como você vai medir seu progresso?</a:t>
            </a:r>
            <a:endParaRPr lang="en-US" sz="1350" dirty="0"/>
          </a:p>
        </p:txBody>
      </p:sp>
      <p:sp>
        <p:nvSpPr>
          <p:cNvPr id="14" name="Shape 11"/>
          <p:cNvSpPr/>
          <p:nvPr/>
        </p:nvSpPr>
        <p:spPr>
          <a:xfrm>
            <a:off x="626269" y="4512231"/>
            <a:ext cx="7891463" cy="792956"/>
          </a:xfrm>
          <a:prstGeom prst="rect">
            <a:avLst/>
          </a:prstGeom>
          <a:solidFill>
            <a:srgbClr val="000000">
              <a:alpha val="4000"/>
            </a:srgbClr>
          </a:solidFill>
          <a:ln/>
        </p:spPr>
        <p:txBody>
          <a:bodyPr/>
          <a:lstStyle/>
          <a:p>
            <a:endParaRPr lang="pt-BR"/>
          </a:p>
        </p:txBody>
      </p:sp>
      <p:sp>
        <p:nvSpPr>
          <p:cNvPr id="15" name="Text 12"/>
          <p:cNvSpPr/>
          <p:nvPr/>
        </p:nvSpPr>
        <p:spPr>
          <a:xfrm>
            <a:off x="802958" y="4625816"/>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A (Achievable)</a:t>
            </a:r>
            <a:endParaRPr lang="en-US" sz="1350" dirty="0"/>
          </a:p>
        </p:txBody>
      </p:sp>
      <p:sp>
        <p:nvSpPr>
          <p:cNvPr id="16" name="Text 13"/>
          <p:cNvSpPr/>
          <p:nvPr/>
        </p:nvSpPr>
        <p:spPr>
          <a:xfrm>
            <a:off x="4752499" y="4625816"/>
            <a:ext cx="3588544" cy="565785"/>
          </a:xfrm>
          <a:prstGeom prst="rect">
            <a:avLst/>
          </a:prstGeom>
          <a:noFill/>
          <a:ln/>
        </p:spPr>
        <p:txBody>
          <a:bodyPr wrap="squar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Atingíveis – Sua meta deve ser realista, levando em conta suas habilidades e recursos.</a:t>
            </a:r>
            <a:endParaRPr lang="en-US" sz="1350" dirty="0"/>
          </a:p>
        </p:txBody>
      </p:sp>
      <p:sp>
        <p:nvSpPr>
          <p:cNvPr id="17" name="Shape 14"/>
          <p:cNvSpPr/>
          <p:nvPr/>
        </p:nvSpPr>
        <p:spPr>
          <a:xfrm>
            <a:off x="626269" y="5305187"/>
            <a:ext cx="7891463" cy="1358741"/>
          </a:xfrm>
          <a:prstGeom prst="rect">
            <a:avLst/>
          </a:prstGeom>
          <a:solidFill>
            <a:srgbClr val="FFFFFF">
              <a:alpha val="4000"/>
            </a:srgbClr>
          </a:solidFill>
          <a:ln/>
        </p:spPr>
        <p:txBody>
          <a:bodyPr/>
          <a:lstStyle/>
          <a:p>
            <a:endParaRPr lang="pt-BR"/>
          </a:p>
        </p:txBody>
      </p:sp>
      <p:sp>
        <p:nvSpPr>
          <p:cNvPr id="18" name="Text 15"/>
          <p:cNvSpPr/>
          <p:nvPr/>
        </p:nvSpPr>
        <p:spPr>
          <a:xfrm>
            <a:off x="802958" y="5418773"/>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R (Relevant)</a:t>
            </a:r>
            <a:endParaRPr lang="en-US" sz="1350" dirty="0"/>
          </a:p>
        </p:txBody>
      </p:sp>
      <p:sp>
        <p:nvSpPr>
          <p:cNvPr id="19" name="Text 16"/>
          <p:cNvSpPr/>
          <p:nvPr/>
        </p:nvSpPr>
        <p:spPr>
          <a:xfrm>
            <a:off x="4752499" y="5418773"/>
            <a:ext cx="3588544" cy="1131570"/>
          </a:xfrm>
          <a:prstGeom prst="rect">
            <a:avLst/>
          </a:prstGeom>
          <a:noFill/>
          <a:ln/>
        </p:spPr>
        <p:txBody>
          <a:bodyPr wrap="squar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Relevantes – Suas metas precisam ter significado para você. Elas devem estar alinhadas com o que é realmente importante na sua vida.</a:t>
            </a:r>
            <a:endParaRPr lang="en-US" sz="1350" dirty="0"/>
          </a:p>
        </p:txBody>
      </p:sp>
      <p:sp>
        <p:nvSpPr>
          <p:cNvPr id="20" name="Shape 17"/>
          <p:cNvSpPr/>
          <p:nvPr/>
        </p:nvSpPr>
        <p:spPr>
          <a:xfrm>
            <a:off x="626269" y="6663928"/>
            <a:ext cx="7891463" cy="1075849"/>
          </a:xfrm>
          <a:prstGeom prst="rect">
            <a:avLst/>
          </a:prstGeom>
          <a:solidFill>
            <a:srgbClr val="000000">
              <a:alpha val="4000"/>
            </a:srgbClr>
          </a:solidFill>
          <a:ln/>
        </p:spPr>
        <p:txBody>
          <a:bodyPr/>
          <a:lstStyle/>
          <a:p>
            <a:endParaRPr lang="pt-BR"/>
          </a:p>
        </p:txBody>
      </p:sp>
      <p:sp>
        <p:nvSpPr>
          <p:cNvPr id="21" name="Text 18"/>
          <p:cNvSpPr/>
          <p:nvPr/>
        </p:nvSpPr>
        <p:spPr>
          <a:xfrm>
            <a:off x="802958" y="6777514"/>
            <a:ext cx="3588544" cy="282893"/>
          </a:xfrm>
          <a:prstGeom prst="rect">
            <a:avLst/>
          </a:prstGeom>
          <a:noFill/>
          <a:ln/>
        </p:spPr>
        <p:txBody>
          <a:bodyPr wrap="non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T (Time-bound)</a:t>
            </a:r>
            <a:endParaRPr lang="en-US" sz="1350" dirty="0"/>
          </a:p>
        </p:txBody>
      </p:sp>
      <p:sp>
        <p:nvSpPr>
          <p:cNvPr id="22" name="Text 19"/>
          <p:cNvSpPr/>
          <p:nvPr/>
        </p:nvSpPr>
        <p:spPr>
          <a:xfrm>
            <a:off x="4752499" y="6777514"/>
            <a:ext cx="3588544" cy="848678"/>
          </a:xfrm>
          <a:prstGeom prst="rect">
            <a:avLst/>
          </a:prstGeom>
          <a:noFill/>
          <a:ln/>
        </p:spPr>
        <p:txBody>
          <a:bodyPr wrap="square" lIns="0" tIns="0" rIns="0" bIns="0" rtlCol="0" anchor="t"/>
          <a:lstStyle/>
          <a:p>
            <a:pPr marL="0" indent="0">
              <a:lnSpc>
                <a:spcPts val="2200"/>
              </a:lnSpc>
              <a:buNone/>
            </a:pPr>
            <a:r>
              <a:rPr lang="en-US" sz="1350" dirty="0">
                <a:solidFill>
                  <a:srgbClr val="E2E6E9"/>
                </a:solidFill>
                <a:latin typeface="Asar" pitchFamily="34" charset="0"/>
                <a:ea typeface="Asar" pitchFamily="34" charset="-122"/>
                <a:cs typeface="Asar" pitchFamily="34" charset="-120"/>
              </a:rPr>
              <a:t>Temporais – Toda meta precisa de um prazo. Isso mantém você focado e motivado a seguir adiante.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607338" y="477202"/>
            <a:ext cx="7929324" cy="1084659"/>
          </a:xfrm>
          <a:prstGeom prst="rect">
            <a:avLst/>
          </a:prstGeom>
          <a:noFill/>
          <a:ln/>
        </p:spPr>
        <p:txBody>
          <a:bodyPr wrap="square" lIns="0" tIns="0" rIns="0" bIns="0" rtlCol="0" anchor="t"/>
          <a:lstStyle/>
          <a:p>
            <a:pPr marL="0" indent="0">
              <a:lnSpc>
                <a:spcPts val="4250"/>
              </a:lnSpc>
              <a:buNone/>
            </a:pPr>
            <a:r>
              <a:rPr lang="en-US" sz="3400" dirty="0">
                <a:solidFill>
                  <a:srgbClr val="F5F0F0"/>
                </a:solidFill>
                <a:latin typeface="Asar" pitchFamily="34" charset="0"/>
                <a:ea typeface="Asar" pitchFamily="34" charset="-122"/>
                <a:cs typeface="Asar" pitchFamily="34" charset="-120"/>
              </a:rPr>
              <a:t>6. Conectando suas metas com seu propósito</a:t>
            </a:r>
            <a:endParaRPr lang="en-US" sz="3400" dirty="0"/>
          </a:p>
        </p:txBody>
      </p:sp>
      <p:pic>
        <p:nvPicPr>
          <p:cNvPr id="4" name="Image 1" descr="preencoded.png"/>
          <p:cNvPicPr>
            <a:picLocks noChangeAspect="1"/>
          </p:cNvPicPr>
          <p:nvPr/>
        </p:nvPicPr>
        <p:blipFill>
          <a:blip r:embed="rId4"/>
          <a:stretch>
            <a:fillRect/>
          </a:stretch>
        </p:blipFill>
        <p:spPr>
          <a:xfrm>
            <a:off x="607338" y="1822132"/>
            <a:ext cx="433745" cy="433745"/>
          </a:xfrm>
          <a:prstGeom prst="rect">
            <a:avLst/>
          </a:prstGeom>
        </p:spPr>
      </p:pic>
      <p:sp>
        <p:nvSpPr>
          <p:cNvPr id="5" name="Text 1"/>
          <p:cNvSpPr/>
          <p:nvPr/>
        </p:nvSpPr>
        <p:spPr>
          <a:xfrm>
            <a:off x="607338" y="2429351"/>
            <a:ext cx="2169200" cy="27110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Asar" pitchFamily="34" charset="0"/>
                <a:ea typeface="Asar" pitchFamily="34" charset="-122"/>
                <a:cs typeface="Asar" pitchFamily="34" charset="-120"/>
              </a:rPr>
              <a:t>Motivação profunda</a:t>
            </a:r>
            <a:endParaRPr lang="en-US" sz="1700" dirty="0"/>
          </a:p>
        </p:txBody>
      </p:sp>
      <p:sp>
        <p:nvSpPr>
          <p:cNvPr id="6" name="Text 2"/>
          <p:cNvSpPr/>
          <p:nvPr/>
        </p:nvSpPr>
        <p:spPr>
          <a:xfrm>
            <a:off x="607338" y="2804517"/>
            <a:ext cx="7929324" cy="55530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Asar" pitchFamily="34" charset="0"/>
                <a:ea typeface="Asar" pitchFamily="34" charset="-122"/>
                <a:cs typeface="Asar" pitchFamily="34" charset="-120"/>
              </a:rPr>
              <a:t>Quando suas metas estão alinhadas com seu eu verdadeiro, você sente uma motivação mais profunda para atingi-las, porque elas refletem seus valores, crenças e sonhos.</a:t>
            </a:r>
            <a:endParaRPr lang="en-US" sz="1350" dirty="0"/>
          </a:p>
        </p:txBody>
      </p:sp>
      <p:pic>
        <p:nvPicPr>
          <p:cNvPr id="7" name="Image 2" descr="preencoded.png"/>
          <p:cNvPicPr>
            <a:picLocks noChangeAspect="1"/>
          </p:cNvPicPr>
          <p:nvPr/>
        </p:nvPicPr>
        <p:blipFill>
          <a:blip r:embed="rId5"/>
          <a:stretch>
            <a:fillRect/>
          </a:stretch>
        </p:blipFill>
        <p:spPr>
          <a:xfrm>
            <a:off x="607338" y="3880366"/>
            <a:ext cx="433745" cy="433745"/>
          </a:xfrm>
          <a:prstGeom prst="rect">
            <a:avLst/>
          </a:prstGeom>
        </p:spPr>
      </p:pic>
      <p:sp>
        <p:nvSpPr>
          <p:cNvPr id="8" name="Text 3"/>
          <p:cNvSpPr/>
          <p:nvPr/>
        </p:nvSpPr>
        <p:spPr>
          <a:xfrm>
            <a:off x="607338" y="4487585"/>
            <a:ext cx="2169200" cy="27110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Asar" pitchFamily="34" charset="0"/>
                <a:ea typeface="Asar" pitchFamily="34" charset="-122"/>
                <a:cs typeface="Asar" pitchFamily="34" charset="-120"/>
              </a:rPr>
              <a:t>Realização pessoal</a:t>
            </a:r>
            <a:endParaRPr lang="en-US" sz="1700" dirty="0"/>
          </a:p>
        </p:txBody>
      </p:sp>
      <p:sp>
        <p:nvSpPr>
          <p:cNvPr id="9" name="Text 4"/>
          <p:cNvSpPr/>
          <p:nvPr/>
        </p:nvSpPr>
        <p:spPr>
          <a:xfrm>
            <a:off x="607338" y="4862751"/>
            <a:ext cx="7929324" cy="55530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Asar" pitchFamily="34" charset="0"/>
                <a:ea typeface="Asar" pitchFamily="34" charset="-122"/>
                <a:cs typeface="Asar" pitchFamily="34" charset="-120"/>
              </a:rPr>
              <a:t>O propósito é aquilo que dá sentido às suas ações. Pode estar ligado à sua carreira, aos seus relacionamentos ou até ao impacto que você deseja causar no mundo.</a:t>
            </a:r>
            <a:endParaRPr lang="en-US" sz="1350" dirty="0"/>
          </a:p>
        </p:txBody>
      </p:sp>
      <p:pic>
        <p:nvPicPr>
          <p:cNvPr id="10" name="Image 3" descr="preencoded.png"/>
          <p:cNvPicPr>
            <a:picLocks noChangeAspect="1"/>
          </p:cNvPicPr>
          <p:nvPr/>
        </p:nvPicPr>
        <p:blipFill>
          <a:blip r:embed="rId6"/>
          <a:stretch>
            <a:fillRect/>
          </a:stretch>
        </p:blipFill>
        <p:spPr>
          <a:xfrm>
            <a:off x="607338" y="5938599"/>
            <a:ext cx="433745" cy="433745"/>
          </a:xfrm>
          <a:prstGeom prst="rect">
            <a:avLst/>
          </a:prstGeom>
        </p:spPr>
      </p:pic>
      <p:sp>
        <p:nvSpPr>
          <p:cNvPr id="11" name="Text 5"/>
          <p:cNvSpPr/>
          <p:nvPr/>
        </p:nvSpPr>
        <p:spPr>
          <a:xfrm>
            <a:off x="607338" y="6545818"/>
            <a:ext cx="2169200" cy="27110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Asar" pitchFamily="34" charset="0"/>
                <a:ea typeface="Asar" pitchFamily="34" charset="-122"/>
                <a:cs typeface="Asar" pitchFamily="34" charset="-120"/>
              </a:rPr>
              <a:t>Clareza e alinhamento</a:t>
            </a:r>
            <a:endParaRPr lang="en-US" sz="1700" dirty="0"/>
          </a:p>
        </p:txBody>
      </p:sp>
      <p:sp>
        <p:nvSpPr>
          <p:cNvPr id="12" name="Text 6"/>
          <p:cNvSpPr/>
          <p:nvPr/>
        </p:nvSpPr>
        <p:spPr>
          <a:xfrm>
            <a:off x="607338" y="6920984"/>
            <a:ext cx="7929324" cy="832961"/>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Asar" pitchFamily="34" charset="0"/>
                <a:ea typeface="Asar" pitchFamily="34" charset="-122"/>
                <a:cs typeface="Asar" pitchFamily="34" charset="-120"/>
              </a:rPr>
              <a:t>Conectar suas metas com seu propósito traz clareza e alinhamento para sua vida. Em vez de perseguir objetivos que não têm sentido para você, você se concentrará em metas que ressoam com quem você realmente é, o que aumenta as chances de sucesso e realização pessoal.</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5029" y="2473285"/>
            <a:ext cx="8517612" cy="1064657"/>
          </a:xfrm>
          <a:prstGeom prst="rect">
            <a:avLst/>
          </a:prstGeom>
          <a:noFill/>
          <a:ln/>
        </p:spPr>
        <p:txBody>
          <a:bodyPr wrap="none" lIns="0" tIns="0" rIns="0" bIns="0" rtlCol="0" anchor="t"/>
          <a:lstStyle/>
          <a:p>
            <a:pPr marL="0" indent="0">
              <a:lnSpc>
                <a:spcPts val="8350"/>
              </a:lnSpc>
              <a:buNone/>
            </a:pPr>
            <a:r>
              <a:rPr lang="en-US" sz="6700" dirty="0">
                <a:solidFill>
                  <a:srgbClr val="F5F0F0"/>
                </a:solidFill>
                <a:latin typeface="Asar" pitchFamily="34" charset="0"/>
                <a:ea typeface="Asar" pitchFamily="34" charset="-122"/>
                <a:cs typeface="Asar" pitchFamily="34" charset="-120"/>
              </a:rPr>
              <a:t>Parte 2:</a:t>
            </a:r>
            <a:endParaRPr lang="en-US" sz="6700" dirty="0"/>
          </a:p>
        </p:txBody>
      </p:sp>
      <p:sp>
        <p:nvSpPr>
          <p:cNvPr id="3" name="Shape 1"/>
          <p:cNvSpPr/>
          <p:nvPr/>
        </p:nvSpPr>
        <p:spPr>
          <a:xfrm>
            <a:off x="1185029" y="3908227"/>
            <a:ext cx="12260223" cy="1848088"/>
          </a:xfrm>
          <a:prstGeom prst="roundRect">
            <a:avLst>
              <a:gd name="adj" fmla="val 5611"/>
            </a:avLst>
          </a:prstGeom>
          <a:solidFill>
            <a:srgbClr val="003180"/>
          </a:solidFill>
          <a:ln w="15240">
            <a:solidFill>
              <a:srgbClr val="194A99"/>
            </a:solidFill>
            <a:prstDash val="solid"/>
          </a:ln>
        </p:spPr>
        <p:txBody>
          <a:bodyPr/>
          <a:lstStyle/>
          <a:p>
            <a:endParaRPr lang="pt-BR"/>
          </a:p>
        </p:txBody>
      </p:sp>
      <p:sp>
        <p:nvSpPr>
          <p:cNvPr id="4" name="Text 2"/>
          <p:cNvSpPr/>
          <p:nvPr/>
        </p:nvSpPr>
        <p:spPr>
          <a:xfrm>
            <a:off x="1447086" y="4170283"/>
            <a:ext cx="4755713" cy="385763"/>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Asar" pitchFamily="34" charset="0"/>
                <a:ea typeface="Asar" pitchFamily="34" charset="-122"/>
                <a:cs typeface="Asar" pitchFamily="34" charset="-120"/>
              </a:rPr>
              <a:t>Desenvolvendo Foco e Produtividade</a:t>
            </a:r>
            <a:endParaRPr lang="en-US" sz="2400" dirty="0"/>
          </a:p>
        </p:txBody>
      </p:sp>
      <p:sp>
        <p:nvSpPr>
          <p:cNvPr id="5" name="Text 3"/>
          <p:cNvSpPr/>
          <p:nvPr/>
        </p:nvSpPr>
        <p:spPr>
          <a:xfrm>
            <a:off x="1447086" y="4704159"/>
            <a:ext cx="11736110" cy="79009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Em um mundo cheio de distrações, manter a atenção em uma única tarefa se tornou um grande desafio. Mas o foco é uma das habilidades mais importantes para quem deseja atingir o sucesso.</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1924</Words>
  <Application>Microsoft Office PowerPoint</Application>
  <PresentationFormat>Personalizar</PresentationFormat>
  <Paragraphs>143</Paragraphs>
  <Slides>16</Slides>
  <Notes>16</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16</vt:i4>
      </vt:variant>
    </vt:vector>
  </HeadingPairs>
  <TitlesOfParts>
    <vt:vector size="19" baseType="lpstr">
      <vt:lpstr>Asar</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PETTERSON BISPO DE OLIVEIRA</cp:lastModifiedBy>
  <cp:revision>1</cp:revision>
  <dcterms:created xsi:type="dcterms:W3CDTF">2024-09-24T05:51:50Z</dcterms:created>
  <dcterms:modified xsi:type="dcterms:W3CDTF">2024-09-24T06:24:10Z</dcterms:modified>
</cp:coreProperties>
</file>